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43" r:id="rId3"/>
    <p:sldId id="344" r:id="rId4"/>
    <p:sldId id="345" r:id="rId5"/>
    <p:sldId id="339" r:id="rId6"/>
    <p:sldId id="347" r:id="rId7"/>
    <p:sldId id="346" r:id="rId8"/>
    <p:sldId id="348" r:id="rId9"/>
    <p:sldId id="349" r:id="rId10"/>
    <p:sldId id="330" r:id="rId11"/>
    <p:sldId id="329" r:id="rId12"/>
    <p:sldId id="3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vlich" initials="DLP"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3"/>
    <a:srgbClr val="002B5C"/>
    <a:srgbClr val="7EA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18" autoAdjust="0"/>
  </p:normalViewPr>
  <p:slideViewPr>
    <p:cSldViewPr>
      <p:cViewPr varScale="1">
        <p:scale>
          <a:sx n="67" d="100"/>
          <a:sy n="67" d="100"/>
        </p:scale>
        <p:origin x="1428"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07374-9B3D-4B22-84BD-4AFA520FE61F}" type="datetimeFigureOut">
              <a:rPr lang="en-US" smtClean="0"/>
              <a:pPr/>
              <a:t>4/6/2018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D85BB-2889-43E1-8C74-9D40025442A1}" type="slidenum">
              <a:rPr lang="en-US" smtClean="0"/>
              <a:pPr/>
              <a:t>‹#›</a:t>
            </a:fld>
            <a:endParaRPr lang="en-US"/>
          </a:p>
        </p:txBody>
      </p:sp>
    </p:spTree>
    <p:extLst>
      <p:ext uri="{BB962C8B-B14F-4D97-AF65-F5344CB8AC3E}">
        <p14:creationId xmlns:p14="http://schemas.microsoft.com/office/powerpoint/2010/main" val="4182866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2</a:t>
            </a:fld>
            <a:endParaRPr lang="en-US"/>
          </a:p>
        </p:txBody>
      </p:sp>
    </p:spTree>
    <p:extLst>
      <p:ext uri="{BB962C8B-B14F-4D97-AF65-F5344CB8AC3E}">
        <p14:creationId xmlns:p14="http://schemas.microsoft.com/office/powerpoint/2010/main" val="1161374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11</a:t>
            </a:fld>
            <a:endParaRPr lang="en-US"/>
          </a:p>
        </p:txBody>
      </p:sp>
    </p:spTree>
    <p:extLst>
      <p:ext uri="{BB962C8B-B14F-4D97-AF65-F5344CB8AC3E}">
        <p14:creationId xmlns:p14="http://schemas.microsoft.com/office/powerpoint/2010/main" val="94750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today. Are there any questions?</a:t>
            </a:r>
          </a:p>
          <a:p>
            <a:endParaRPr lang="en-US" dirty="0" smtClean="0"/>
          </a:p>
          <a:p>
            <a:r>
              <a:rPr lang="en-US" dirty="0" smtClean="0"/>
              <a:t>NOTE:</a:t>
            </a:r>
            <a:r>
              <a:rPr lang="en-US" baseline="0" dirty="0" smtClean="0"/>
              <a:t> If you can’t answer a specific question, take their email and connect them with the appropriate interest group or IG leader</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12</a:t>
            </a:fld>
            <a:endParaRPr lang="en-US"/>
          </a:p>
        </p:txBody>
      </p:sp>
    </p:spTree>
    <p:extLst>
      <p:ext uri="{BB962C8B-B14F-4D97-AF65-F5344CB8AC3E}">
        <p14:creationId xmlns:p14="http://schemas.microsoft.com/office/powerpoint/2010/main" val="195157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3</a:t>
            </a:fld>
            <a:endParaRPr lang="en-US"/>
          </a:p>
        </p:txBody>
      </p:sp>
    </p:spTree>
    <p:extLst>
      <p:ext uri="{BB962C8B-B14F-4D97-AF65-F5344CB8AC3E}">
        <p14:creationId xmlns:p14="http://schemas.microsoft.com/office/powerpoint/2010/main" val="241054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2400"/>
              </a:spcAft>
            </a:pPr>
            <a:r>
              <a:rPr lang="en-US" sz="1200" dirty="0" smtClean="0">
                <a:latin typeface="Arial" panose="020B0604020202020204" pitchFamily="34" charset="0"/>
                <a:cs typeface="Arial" panose="020B0604020202020204" pitchFamily="34" charset="0"/>
              </a:rPr>
              <a:t>The CPCU Society's 14 interest groups (IGs) are designed to deepen members’ professional insight and vision. We provide dynamic, specialized views of the risk management and insurance industry across disciplines and functional areas.</a:t>
            </a:r>
          </a:p>
          <a:p>
            <a:pPr>
              <a:spcBef>
                <a:spcPts val="0"/>
              </a:spcBef>
              <a:spcAft>
                <a:spcPts val="2400"/>
              </a:spcAft>
            </a:pPr>
            <a:r>
              <a:rPr lang="en-US" sz="1200" dirty="0" smtClean="0">
                <a:latin typeface="Arial" panose="020B0604020202020204" pitchFamily="34" charset="0"/>
                <a:cs typeface="Arial" panose="020B0604020202020204" pitchFamily="34" charset="0"/>
              </a:rPr>
              <a:t> </a:t>
            </a:r>
          </a:p>
          <a:p>
            <a:pPr>
              <a:spcBef>
                <a:spcPts val="0"/>
              </a:spcBef>
              <a:spcAft>
                <a:spcPts val="2400"/>
              </a:spcAft>
            </a:pPr>
            <a:r>
              <a:rPr lang="en-US" sz="1200" dirty="0" smtClean="0">
                <a:latin typeface="Arial" panose="020B0604020202020204" pitchFamily="34" charset="0"/>
                <a:cs typeface="Arial" panose="020B0604020202020204" pitchFamily="34" charset="0"/>
              </a:rPr>
              <a:t>IG involvement creates invaluable opportunities for members to connect and network, as well as access informational resources, best practices,</a:t>
            </a:r>
            <a:r>
              <a:rPr lang="en-US" sz="1200" baseline="0" dirty="0" smtClean="0">
                <a:latin typeface="Arial" panose="020B0604020202020204" pitchFamily="34" charset="0"/>
                <a:cs typeface="Arial" panose="020B0604020202020204" pitchFamily="34" charset="0"/>
              </a:rPr>
              <a:t> and leadership opportunities in our committees.</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4</a:t>
            </a:fld>
            <a:endParaRPr lang="en-US"/>
          </a:p>
        </p:txBody>
      </p:sp>
    </p:spTree>
    <p:extLst>
      <p:ext uri="{BB962C8B-B14F-4D97-AF65-F5344CB8AC3E}">
        <p14:creationId xmlns:p14="http://schemas.microsoft.com/office/powerpoint/2010/main" val="1004553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BBFD85BB-2889-43E1-8C74-9D40025442A1}" type="slidenum">
              <a:rPr lang="en-US" smtClean="0"/>
              <a:pPr/>
              <a:t>5</a:t>
            </a:fld>
            <a:endParaRPr lang="en-US"/>
          </a:p>
        </p:txBody>
      </p:sp>
    </p:spTree>
    <p:extLst>
      <p:ext uri="{BB962C8B-B14F-4D97-AF65-F5344CB8AC3E}">
        <p14:creationId xmlns:p14="http://schemas.microsoft.com/office/powerpoint/2010/main" val="947505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you join an interest</a:t>
            </a:r>
            <a:r>
              <a:rPr lang="en-US" baseline="0" dirty="0" smtClean="0"/>
              <a:t> group, you sign up to get notifications on professional development that interests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Interest Group is a little different, but we all do similar activities to keep you informed and ahead of the curve, such as writing articles, producing free member webinars, and partnering with local chapters for events. We are also all very active at our Annual Meeting producing sessions and networking.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Come get to know us this year in San Diego- meet us for breakfast or lunch at a discussion Roundtable, check out our special sponsored sessions, or catch up with us to find out where we’ll be happy hour-</a:t>
            </a:r>
            <a:r>
              <a:rPr lang="en-US" baseline="0" dirty="0" err="1" smtClean="0"/>
              <a:t>ing</a:t>
            </a:r>
            <a:r>
              <a:rPr lang="en-US" baseline="0" dirty="0" smtClean="0"/>
              <a:t> after sessions are over!</a:t>
            </a:r>
            <a:endParaRPr lang="en-US" dirty="0" smtClean="0"/>
          </a:p>
        </p:txBody>
      </p:sp>
      <p:sp>
        <p:nvSpPr>
          <p:cNvPr id="4" name="Slide Number Placeholder 3"/>
          <p:cNvSpPr>
            <a:spLocks noGrp="1"/>
          </p:cNvSpPr>
          <p:nvPr>
            <p:ph type="sldNum" sz="quarter" idx="10"/>
          </p:nvPr>
        </p:nvSpPr>
        <p:spPr/>
        <p:txBody>
          <a:bodyPr/>
          <a:lstStyle/>
          <a:p>
            <a:fld id="{BBFD85BB-2889-43E1-8C74-9D40025442A1}" type="slidenum">
              <a:rPr lang="en-US" smtClean="0"/>
              <a:pPr/>
              <a:t>6</a:t>
            </a:fld>
            <a:endParaRPr lang="en-US"/>
          </a:p>
        </p:txBody>
      </p:sp>
    </p:spTree>
    <p:extLst>
      <p:ext uri="{BB962C8B-B14F-4D97-AF65-F5344CB8AC3E}">
        <p14:creationId xmlns:p14="http://schemas.microsoft.com/office/powerpoint/2010/main" val="369654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join an interest group and set your group preferences, log in to the CPCU Society website and update your interest groups under your profile, found on the top right. Your primary interest group tells us the interest that most aligns with your work, however you can sign up for additional interest groups as well.</a:t>
            </a:r>
          </a:p>
          <a:p>
            <a:endParaRPr lang="en-US" baseline="0" dirty="0" smtClean="0"/>
          </a:p>
          <a:p>
            <a:r>
              <a:rPr lang="en-US" baseline="0" dirty="0" smtClean="0"/>
              <a:t>Based on your preferences, our IG leaders will keep you updated on new webinars, articles, networking, sessions and more.</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7</a:t>
            </a:fld>
            <a:endParaRPr lang="en-US"/>
          </a:p>
        </p:txBody>
      </p:sp>
    </p:spTree>
    <p:extLst>
      <p:ext uri="{BB962C8B-B14F-4D97-AF65-F5344CB8AC3E}">
        <p14:creationId xmlns:p14="http://schemas.microsoft.com/office/powerpoint/2010/main" val="241350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Anyone can be</a:t>
            </a:r>
            <a:r>
              <a:rPr lang="en-US" baseline="0" dirty="0" smtClean="0"/>
              <a:t> a leader- whether you come from claims or underwriting, whether you are a new designee or a retiree, whether you are in the US or abroad, whether you are an introvert or an extrovert. We have an opportunity for you to get involved!</a:t>
            </a:r>
          </a:p>
          <a:p>
            <a:endParaRPr lang="en-US" dirty="0" smtClean="0"/>
          </a:p>
          <a:p>
            <a:r>
              <a:rPr lang="en-US" dirty="0" smtClean="0"/>
              <a:t>Here are ways</a:t>
            </a:r>
            <a:r>
              <a:rPr lang="en-US" baseline="0" dirty="0" smtClean="0"/>
              <a:t> that you can get even more involved.</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**Talk a little about</a:t>
            </a:r>
            <a:r>
              <a:rPr lang="en-US" baseline="0" dirty="0" smtClean="0"/>
              <a:t> your decision to get more involved in an interest group or share the story of how you got involved in your committee.</a:t>
            </a:r>
          </a:p>
        </p:txBody>
      </p:sp>
      <p:sp>
        <p:nvSpPr>
          <p:cNvPr id="4" name="Slide Number Placeholder 3"/>
          <p:cNvSpPr>
            <a:spLocks noGrp="1"/>
          </p:cNvSpPr>
          <p:nvPr>
            <p:ph type="sldNum" sz="quarter" idx="10"/>
          </p:nvPr>
        </p:nvSpPr>
        <p:spPr/>
        <p:txBody>
          <a:bodyPr/>
          <a:lstStyle/>
          <a:p>
            <a:fld id="{BBFD85BB-2889-43E1-8C74-9D40025442A1}" type="slidenum">
              <a:rPr lang="en-US" smtClean="0"/>
              <a:pPr/>
              <a:t>8</a:t>
            </a:fld>
            <a:endParaRPr lang="en-US"/>
          </a:p>
        </p:txBody>
      </p:sp>
    </p:spTree>
    <p:extLst>
      <p:ext uri="{BB962C8B-B14F-4D97-AF65-F5344CB8AC3E}">
        <p14:creationId xmlns:p14="http://schemas.microsoft.com/office/powerpoint/2010/main" val="260524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If you’re ready to jump in in an official capacity as a committee member, please complete an application</a:t>
            </a:r>
            <a:r>
              <a:rPr lang="en-US" sz="1200" baseline="0" dirty="0" smtClean="0">
                <a:latin typeface="Arial" panose="020B0604020202020204" pitchFamily="34" charset="0"/>
                <a:cs typeface="Arial" panose="020B0604020202020204" pitchFamily="34" charset="0"/>
              </a:rPr>
              <a:t> through the link above</a:t>
            </a:r>
            <a:r>
              <a:rPr lang="en-US" sz="1200" dirty="0" smtClean="0">
                <a:latin typeface="Arial" panose="020B0604020202020204" pitchFamily="34" charset="0"/>
                <a:cs typeface="Arial" panose="020B0604020202020204" pitchFamily="34" charset="0"/>
              </a:rPr>
              <a:t>. Terms are typically for 3</a:t>
            </a:r>
            <a:r>
              <a:rPr lang="en-US" sz="1200" baseline="0" dirty="0" smtClean="0">
                <a:latin typeface="Arial" panose="020B0604020202020204" pitchFamily="34" charset="0"/>
                <a:cs typeface="Arial" panose="020B0604020202020204" pitchFamily="34" charset="0"/>
              </a:rPr>
              <a:t> year appointments. Let’s discuss your skills and what your time availability looks like so we can find a good opportunity for you.</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If you are a subject matter expert and want to contribute as a speaker or author, let’s talk so we can find the best avenue to share your expertise!</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BFD85BB-2889-43E1-8C74-9D40025442A1}" type="slidenum">
              <a:rPr lang="en-US" smtClean="0"/>
              <a:pPr/>
              <a:t>9</a:t>
            </a:fld>
            <a:endParaRPr lang="en-US"/>
          </a:p>
        </p:txBody>
      </p:sp>
    </p:spTree>
    <p:extLst>
      <p:ext uri="{BB962C8B-B14F-4D97-AF65-F5344CB8AC3E}">
        <p14:creationId xmlns:p14="http://schemas.microsoft.com/office/powerpoint/2010/main" val="326735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talking points:</a:t>
            </a:r>
            <a:endParaRPr lang="en-US" dirty="0" smtClean="0"/>
          </a:p>
          <a:p>
            <a:endParaRPr lang="en-US" dirty="0" smtClean="0"/>
          </a:p>
          <a:p>
            <a:r>
              <a:rPr lang="en-US" dirty="0" smtClean="0"/>
              <a:t>You may we wondering what</a:t>
            </a:r>
            <a:r>
              <a:rPr lang="en-US" baseline="0" dirty="0" smtClean="0"/>
              <a:t> we actually “do”, aside from meeting and talking to each other.</a:t>
            </a:r>
            <a:br>
              <a:rPr lang="en-US" baseline="0" dirty="0" smtClean="0"/>
            </a:br>
            <a:endParaRPr lang="en-US" baseline="0" dirty="0" smtClean="0"/>
          </a:p>
          <a:p>
            <a:r>
              <a:rPr lang="en-US" baseline="0" dirty="0" smtClean="0"/>
              <a:t>We:</a:t>
            </a:r>
          </a:p>
          <a:p>
            <a:pPr>
              <a:spcAft>
                <a:spcPts val="800"/>
              </a:spcAft>
            </a:pPr>
            <a:r>
              <a:rPr lang="en-US" sz="1200" dirty="0" smtClean="0">
                <a:latin typeface="Arial" panose="020B0604020202020204" pitchFamily="34" charset="0"/>
                <a:cs typeface="Arial" panose="020B0604020202020204" pitchFamily="34" charset="0"/>
              </a:rPr>
              <a:t>Develop articles for submission to the CPCU Society </a:t>
            </a:r>
          </a:p>
          <a:p>
            <a:pPr>
              <a:spcAft>
                <a:spcPts val="800"/>
              </a:spcAft>
            </a:pPr>
            <a:r>
              <a:rPr lang="en-US" sz="1200" dirty="0" smtClean="0">
                <a:latin typeface="Arial" panose="020B0604020202020204" pitchFamily="34" charset="0"/>
                <a:cs typeface="Arial" panose="020B0604020202020204" pitchFamily="34" charset="0"/>
              </a:rPr>
              <a:t>Develop educational webinars to be offered via the CPCU Society</a:t>
            </a:r>
          </a:p>
          <a:p>
            <a:pPr>
              <a:spcAft>
                <a:spcPts val="800"/>
              </a:spcAft>
            </a:pPr>
            <a:r>
              <a:rPr lang="en-US" sz="1200" dirty="0" smtClean="0">
                <a:latin typeface="Arial" panose="020B0604020202020204" pitchFamily="34" charset="0"/>
                <a:cs typeface="Arial" panose="020B0604020202020204" pitchFamily="34" charset="0"/>
              </a:rPr>
              <a:t>Develop and deliver educational sessions at the leadership summit and annual conference</a:t>
            </a:r>
          </a:p>
          <a:p>
            <a:pPr>
              <a:spcAft>
                <a:spcPts val="1000"/>
              </a:spcAft>
            </a:pPr>
            <a:r>
              <a:rPr lang="en-US" sz="1200" dirty="0" smtClean="0">
                <a:latin typeface="Arial" panose="020B0604020202020204" pitchFamily="34" charset="0"/>
                <a:cs typeface="Arial" panose="020B0604020202020204" pitchFamily="34" charset="0"/>
              </a:rPr>
              <a:t>Maintain a social media presence to deliver information to members</a:t>
            </a:r>
          </a:p>
          <a:p>
            <a:pPr>
              <a:spcAft>
                <a:spcPts val="1000"/>
              </a:spcAft>
            </a:pPr>
            <a:r>
              <a:rPr lang="en-US" sz="1200" dirty="0" smtClean="0">
                <a:latin typeface="Arial" panose="020B0604020202020204" pitchFamily="34" charset="0"/>
                <a:cs typeface="Arial" panose="020B0604020202020204" pitchFamily="34" charset="0"/>
              </a:rPr>
              <a:t>Recruit new members</a:t>
            </a:r>
          </a:p>
          <a:p>
            <a:endParaRPr lang="en-US" dirty="0" smtClean="0"/>
          </a:p>
          <a:p>
            <a:r>
              <a:rPr lang="en-US" dirty="0" smtClean="0"/>
              <a:t>And here are some quick stats as of DATE. If</a:t>
            </a:r>
            <a:r>
              <a:rPr lang="en-US" baseline="0" dirty="0" smtClean="0"/>
              <a:t> you choose to join, you’ll obviously be among good company doing good work. And if life is way too busy to get involved as a leader, sign up for our IG as your primary on the website and we will keep you posted when new updates arise.</a:t>
            </a:r>
            <a:endParaRPr lang="en-US" dirty="0"/>
          </a:p>
        </p:txBody>
      </p:sp>
      <p:sp>
        <p:nvSpPr>
          <p:cNvPr id="4" name="Slide Number Placeholder 3"/>
          <p:cNvSpPr>
            <a:spLocks noGrp="1"/>
          </p:cNvSpPr>
          <p:nvPr>
            <p:ph type="sldNum" sz="quarter" idx="10"/>
          </p:nvPr>
        </p:nvSpPr>
        <p:spPr/>
        <p:txBody>
          <a:bodyPr/>
          <a:lstStyle/>
          <a:p>
            <a:fld id="{BBFD85BB-2889-43E1-8C74-9D40025442A1}" type="slidenum">
              <a:rPr lang="en-US" smtClean="0"/>
              <a:pPr/>
              <a:t>10</a:t>
            </a:fld>
            <a:endParaRPr lang="en-US"/>
          </a:p>
        </p:txBody>
      </p:sp>
    </p:spTree>
    <p:extLst>
      <p:ext uri="{BB962C8B-B14F-4D97-AF65-F5344CB8AC3E}">
        <p14:creationId xmlns:p14="http://schemas.microsoft.com/office/powerpoint/2010/main" val="947505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3"/>
          </p:nvPr>
        </p:nvSpPr>
        <p:spPr>
          <a:xfrm>
            <a:off x="6604000" y="2895600"/>
            <a:ext cx="5181600" cy="1143000"/>
          </a:xfrm>
          <a:prstGeom prst="rect">
            <a:avLst/>
          </a:prstGeom>
        </p:spPr>
        <p:txBody>
          <a:bodyPr anchor="ctr"/>
          <a:lstStyle>
            <a:lvl1pPr marL="0" indent="0" algn="l">
              <a:buFontTx/>
              <a:buNone/>
              <a:defRPr sz="1013" b="1">
                <a:solidFill>
                  <a:srgbClr val="000033"/>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0958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959560"/>
            <a:ext cx="12192000" cy="2117"/>
          </a:xfrm>
          <a:prstGeom prst="line">
            <a:avLst/>
          </a:prstGeom>
          <a:ln w="3175" cap="flat" cmpd="sng" algn="ctr">
            <a:solidFill>
              <a:srgbClr val="5C6F7C"/>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818450" y="6271669"/>
            <a:ext cx="4162777" cy="267446"/>
          </a:xfrm>
          <a:prstGeom prst="rect">
            <a:avLst/>
          </a:prstGeom>
          <a:noFill/>
        </p:spPr>
        <p:txBody>
          <a:bodyPr wrap="square" rtlCol="0">
            <a:spAutoFit/>
          </a:bodyPr>
          <a:lstStyle/>
          <a:p>
            <a:fld id="{B3DAA993-E50B-414D-B63C-05129F6E08A3}" type="slidenum">
              <a:rPr lang="en-US" sz="800" smtClean="0">
                <a:solidFill>
                  <a:srgbClr val="5C6F7C"/>
                </a:solidFill>
                <a:latin typeface="Arial"/>
                <a:cs typeface="Arial"/>
              </a:rPr>
              <a:pPr/>
              <a:t>‹#›</a:t>
            </a:fld>
            <a:r>
              <a:rPr lang="en-US" sz="800" dirty="0" smtClean="0">
                <a:solidFill>
                  <a:srgbClr val="5C6F7C"/>
                </a:solidFill>
                <a:latin typeface="Arial"/>
                <a:cs typeface="Arial"/>
              </a:rPr>
              <a:t>   </a:t>
            </a:r>
            <a:r>
              <a:rPr lang="en-US" sz="800" b="1" dirty="0" smtClean="0">
                <a:solidFill>
                  <a:srgbClr val="5C6F7C"/>
                </a:solidFill>
                <a:latin typeface="Arial"/>
                <a:cs typeface="Arial"/>
              </a:rPr>
              <a:t>The Institutes CPCU Society</a:t>
            </a:r>
            <a:r>
              <a:rPr lang="en-US" sz="800" b="0" baseline="0" dirty="0" smtClean="0">
                <a:solidFill>
                  <a:srgbClr val="5C6F7C"/>
                </a:solidFill>
                <a:latin typeface="Arial"/>
                <a:cs typeface="Arial"/>
              </a:rPr>
              <a:t> </a:t>
            </a:r>
          </a:p>
          <a:p>
            <a:endParaRPr lang="en-US" sz="338" dirty="0">
              <a:solidFill>
                <a:srgbClr val="5C6F7C"/>
              </a:solidFill>
              <a:latin typeface="Arial"/>
              <a:cs typeface="Arial"/>
            </a:endParaRPr>
          </a:p>
        </p:txBody>
      </p:sp>
      <p:pic>
        <p:nvPicPr>
          <p:cNvPr id="6" name="Picture 2" descr="C:\Data\Documentum\Checkout\Institutes logos\arrow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42275" y="6176817"/>
            <a:ext cx="476956" cy="47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834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477001"/>
            <a:ext cx="2844800" cy="365125"/>
          </a:xfrm>
          <a:prstGeom prst="rect">
            <a:avLst/>
          </a:prstGeom>
        </p:spPr>
        <p:txBody>
          <a:bodyPr vert="horz" lIns="91440" tIns="45720" rIns="91440" bIns="45720" rtlCol="0" anchor="ctr"/>
          <a:lstStyle>
            <a:lvl1pPr algn="l">
              <a:defRPr sz="1200">
                <a:solidFill>
                  <a:schemeClr val="bg1"/>
                </a:solidFill>
                <a:latin typeface="+mn-lt"/>
              </a:defRPr>
            </a:lvl1pPr>
          </a:lstStyle>
          <a:p>
            <a:fld id="{F04588A6-92D2-4F2F-9139-3D295510C780}" type="datetimeFigureOut">
              <a:rPr lang="en-US" smtClean="0"/>
              <a:pPr/>
              <a:t>4/6/2018</a:t>
            </a:fld>
            <a:endParaRPr lang="en-US"/>
          </a:p>
        </p:txBody>
      </p:sp>
      <p:sp>
        <p:nvSpPr>
          <p:cNvPr id="5" name="Footer Placeholder 4"/>
          <p:cNvSpPr>
            <a:spLocks noGrp="1"/>
          </p:cNvSpPr>
          <p:nvPr>
            <p:ph type="ftr" sz="quarter" idx="3"/>
          </p:nvPr>
        </p:nvSpPr>
        <p:spPr>
          <a:xfrm>
            <a:off x="4165600" y="6477001"/>
            <a:ext cx="3860800" cy="365125"/>
          </a:xfrm>
          <a:prstGeom prst="rect">
            <a:avLst/>
          </a:prstGeom>
        </p:spPr>
        <p:txBody>
          <a:bodyPr vert="horz" lIns="91440" tIns="45720" rIns="91440" bIns="45720" rtlCol="0" anchor="ctr"/>
          <a:lstStyle>
            <a:lvl1pPr algn="ctr">
              <a:defRPr sz="1200">
                <a:solidFill>
                  <a:schemeClr val="bg1"/>
                </a:solidFill>
                <a:latin typeface="+mn-lt"/>
              </a:defRPr>
            </a:lvl1pPr>
          </a:lstStyle>
          <a:p>
            <a:endParaRPr lang="en-US"/>
          </a:p>
        </p:txBody>
      </p:sp>
      <p:sp>
        <p:nvSpPr>
          <p:cNvPr id="6" name="Slide Number Placeholder 5"/>
          <p:cNvSpPr>
            <a:spLocks noGrp="1"/>
          </p:cNvSpPr>
          <p:nvPr>
            <p:ph type="sldNum" sz="quarter" idx="4"/>
          </p:nvPr>
        </p:nvSpPr>
        <p:spPr>
          <a:xfrm>
            <a:off x="8737600" y="6477001"/>
            <a:ext cx="28448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3CF72ED-D875-4908-8B7E-7E953AF135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15000" y="2362200"/>
            <a:ext cx="5638800" cy="1600200"/>
          </a:xfrm>
        </p:spPr>
        <p:txBody>
          <a:bodyPr/>
          <a:lstStyle/>
          <a:p>
            <a:r>
              <a:rPr lang="en-US" sz="3800" dirty="0">
                <a:solidFill>
                  <a:schemeClr val="tx1">
                    <a:lumMod val="50000"/>
                    <a:lumOff val="50000"/>
                  </a:schemeClr>
                </a:solidFill>
              </a:rPr>
              <a:t>Interest Groups</a:t>
            </a:r>
            <a:r>
              <a:rPr lang="en-US" sz="3600" dirty="0">
                <a:solidFill>
                  <a:schemeClr val="tx1">
                    <a:lumMod val="50000"/>
                    <a:lumOff val="50000"/>
                  </a:schemeClr>
                </a:solidFill>
              </a:rPr>
              <a:t/>
            </a:r>
            <a:br>
              <a:rPr lang="en-US" sz="3600" dirty="0">
                <a:solidFill>
                  <a:schemeClr val="tx1">
                    <a:lumMod val="50000"/>
                    <a:lumOff val="50000"/>
                  </a:schemeClr>
                </a:solidFill>
              </a:rPr>
            </a:br>
            <a:r>
              <a:rPr lang="en-US" sz="2400" b="0" dirty="0">
                <a:solidFill>
                  <a:schemeClr val="tx1">
                    <a:lumMod val="50000"/>
                    <a:lumOff val="50000"/>
                  </a:schemeClr>
                </a:solidFill>
              </a:rPr>
              <a:t>Who We Are and How to Get </a:t>
            </a:r>
            <a:r>
              <a:rPr lang="en-US" sz="2400" b="0" dirty="0" smtClean="0">
                <a:solidFill>
                  <a:schemeClr val="tx1">
                    <a:lumMod val="50000"/>
                    <a:lumOff val="50000"/>
                  </a:schemeClr>
                </a:solidFill>
              </a:rPr>
              <a:t>Involved</a:t>
            </a:r>
            <a:endParaRPr lang="en-US" sz="3200" b="0" dirty="0" smtClean="0">
              <a:solidFill>
                <a:schemeClr val="tx1">
                  <a:lumMod val="50000"/>
                  <a:lumOff val="50000"/>
                </a:schemeClr>
              </a:solidFill>
            </a:endParaRPr>
          </a:p>
          <a:p>
            <a:r>
              <a:rPr lang="en-US" sz="2000" b="0" dirty="0" smtClean="0">
                <a:solidFill>
                  <a:schemeClr val="tx1">
                    <a:lumMod val="50000"/>
                    <a:lumOff val="50000"/>
                  </a:schemeClr>
                </a:solidFill>
              </a:rPr>
              <a:t>Presented by </a:t>
            </a:r>
          </a:p>
          <a:p>
            <a:r>
              <a:rPr lang="en-US" sz="2000" b="0" dirty="0" smtClean="0">
                <a:solidFill>
                  <a:schemeClr val="tx1">
                    <a:lumMod val="50000"/>
                    <a:lumOff val="50000"/>
                  </a:schemeClr>
                </a:solidFill>
              </a:rPr>
              <a:t>IG Name Here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62000" y="1143000"/>
            <a:ext cx="10744200" cy="4754563"/>
          </a:xfrm>
          <a:prstGeom prst="rect">
            <a:avLst/>
          </a:prstGeom>
        </p:spPr>
        <p:txBody>
          <a:bodyPr/>
          <a:lstStyle/>
          <a:p>
            <a:pPr>
              <a:spcBef>
                <a:spcPts val="0"/>
              </a:spcBef>
              <a:spcAft>
                <a:spcPts val="2400"/>
              </a:spcAft>
              <a:buClr>
                <a:srgbClr val="FFC000"/>
              </a:buClr>
              <a:buFont typeface="Arial" panose="020B0604020202020204" pitchFamily="34" charset="0"/>
              <a:buChar char="►"/>
            </a:pPr>
            <a:r>
              <a:rPr lang="en-US" sz="2200" dirty="0">
                <a:solidFill>
                  <a:schemeClr val="tx1">
                    <a:lumMod val="50000"/>
                    <a:lumOff val="50000"/>
                  </a:schemeClr>
                </a:solidFill>
                <a:latin typeface="Arial" panose="020B0604020202020204" pitchFamily="34" charset="0"/>
                <a:cs typeface="Arial" panose="020B0604020202020204" pitchFamily="34" charset="0"/>
              </a:rPr>
              <a:t>Write a few bullet points about the activities </a:t>
            </a:r>
            <a:r>
              <a:rPr lang="en-US" sz="2200" dirty="0" smtClean="0">
                <a:solidFill>
                  <a:schemeClr val="tx1">
                    <a:lumMod val="50000"/>
                    <a:lumOff val="50000"/>
                  </a:schemeClr>
                </a:solidFill>
                <a:latin typeface="Arial" panose="020B0604020202020204" pitchFamily="34" charset="0"/>
                <a:cs typeface="Arial" panose="020B0604020202020204" pitchFamily="34" charset="0"/>
              </a:rPr>
              <a:t>you’ve done recently</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2" name="Rectangle 11"/>
          <p:cNvSpPr/>
          <p:nvPr/>
        </p:nvSpPr>
        <p:spPr>
          <a:xfrm>
            <a:off x="358588" y="4076700"/>
            <a:ext cx="11506200" cy="20574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28800" y="4275552"/>
            <a:ext cx="1676400" cy="1676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accent1">
                    <a:lumMod val="75000"/>
                  </a:schemeClr>
                </a:solidFill>
              </a:rPr>
              <a:t>20</a:t>
            </a:r>
          </a:p>
          <a:p>
            <a:pPr algn="ctr"/>
            <a:r>
              <a:rPr lang="en-US" sz="1400" dirty="0">
                <a:solidFill>
                  <a:schemeClr val="accent1">
                    <a:lumMod val="75000"/>
                  </a:schemeClr>
                </a:solidFill>
              </a:rPr>
              <a:t>c</a:t>
            </a:r>
            <a:r>
              <a:rPr lang="en-US" sz="1400" dirty="0" smtClean="0">
                <a:solidFill>
                  <a:schemeClr val="accent1">
                    <a:lumMod val="75000"/>
                  </a:schemeClr>
                </a:solidFill>
              </a:rPr>
              <a:t>ommittee members</a:t>
            </a:r>
            <a:endParaRPr lang="en-US" sz="1400" dirty="0">
              <a:solidFill>
                <a:schemeClr val="accent1">
                  <a:lumMod val="75000"/>
                </a:schemeClr>
              </a:solidFill>
            </a:endParaRPr>
          </a:p>
        </p:txBody>
      </p:sp>
      <p:sp>
        <p:nvSpPr>
          <p:cNvPr id="8" name="Oval 7"/>
          <p:cNvSpPr/>
          <p:nvPr/>
        </p:nvSpPr>
        <p:spPr>
          <a:xfrm>
            <a:off x="3886200" y="4267200"/>
            <a:ext cx="1676400" cy="1676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smtClean="0">
                <a:solidFill>
                  <a:schemeClr val="accent1">
                    <a:lumMod val="75000"/>
                  </a:schemeClr>
                </a:solidFill>
              </a:rPr>
              <a:t>2,400</a:t>
            </a:r>
          </a:p>
          <a:p>
            <a:pPr algn="ctr"/>
            <a:r>
              <a:rPr lang="en-US" sz="1400" dirty="0" smtClean="0">
                <a:solidFill>
                  <a:schemeClr val="accent1">
                    <a:lumMod val="75000"/>
                  </a:schemeClr>
                </a:solidFill>
              </a:rPr>
              <a:t>IG members</a:t>
            </a:r>
            <a:endParaRPr lang="en-US" sz="1400" dirty="0">
              <a:solidFill>
                <a:schemeClr val="accent1">
                  <a:lumMod val="75000"/>
                </a:schemeClr>
              </a:solidFill>
            </a:endParaRPr>
          </a:p>
        </p:txBody>
      </p:sp>
      <p:sp>
        <p:nvSpPr>
          <p:cNvPr id="9" name="Oval 8"/>
          <p:cNvSpPr/>
          <p:nvPr/>
        </p:nvSpPr>
        <p:spPr>
          <a:xfrm>
            <a:off x="5943600" y="4267200"/>
            <a:ext cx="1676400" cy="1676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accent1">
                    <a:lumMod val="75000"/>
                  </a:schemeClr>
                </a:solidFill>
              </a:rPr>
              <a:t>7</a:t>
            </a:r>
          </a:p>
          <a:p>
            <a:pPr algn="ctr"/>
            <a:r>
              <a:rPr lang="en-US" sz="1400" dirty="0" smtClean="0">
                <a:solidFill>
                  <a:schemeClr val="accent1">
                    <a:lumMod val="75000"/>
                  </a:schemeClr>
                </a:solidFill>
              </a:rPr>
              <a:t>conference sessions sponsored</a:t>
            </a:r>
            <a:endParaRPr lang="en-US" sz="1400" dirty="0">
              <a:solidFill>
                <a:schemeClr val="accent1">
                  <a:lumMod val="75000"/>
                </a:schemeClr>
              </a:solidFill>
            </a:endParaRPr>
          </a:p>
        </p:txBody>
      </p:sp>
      <p:sp>
        <p:nvSpPr>
          <p:cNvPr id="10" name="Oval 9"/>
          <p:cNvSpPr/>
          <p:nvPr/>
        </p:nvSpPr>
        <p:spPr>
          <a:xfrm>
            <a:off x="8001000" y="4267200"/>
            <a:ext cx="1676400" cy="1676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accent1">
                    <a:lumMod val="75000"/>
                  </a:schemeClr>
                </a:solidFill>
              </a:rPr>
              <a:t>8</a:t>
            </a:r>
          </a:p>
          <a:p>
            <a:pPr algn="ctr"/>
            <a:r>
              <a:rPr lang="en-US" sz="1400" dirty="0" smtClean="0">
                <a:solidFill>
                  <a:schemeClr val="accent1">
                    <a:lumMod val="75000"/>
                  </a:schemeClr>
                </a:solidFill>
              </a:rPr>
              <a:t>Webinars</a:t>
            </a:r>
          </a:p>
          <a:p>
            <a:pPr algn="ctr"/>
            <a:r>
              <a:rPr lang="en-US" sz="1400" dirty="0" smtClean="0">
                <a:solidFill>
                  <a:schemeClr val="accent1">
                    <a:lumMod val="75000"/>
                  </a:schemeClr>
                </a:solidFill>
              </a:rPr>
              <a:t>sponsored</a:t>
            </a:r>
            <a:endParaRPr lang="en-US" sz="1400" dirty="0">
              <a:solidFill>
                <a:schemeClr val="accent1">
                  <a:lumMod val="75000"/>
                </a:schemeClr>
              </a:solidFill>
            </a:endParaRPr>
          </a:p>
        </p:txBody>
      </p:sp>
      <p:sp>
        <p:nvSpPr>
          <p:cNvPr id="11" name="Oval 10"/>
          <p:cNvSpPr/>
          <p:nvPr/>
        </p:nvSpPr>
        <p:spPr>
          <a:xfrm>
            <a:off x="10058400" y="4267200"/>
            <a:ext cx="1676400" cy="16764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accent1">
                    <a:lumMod val="75000"/>
                  </a:schemeClr>
                </a:solidFill>
              </a:rPr>
              <a:t>4</a:t>
            </a:r>
          </a:p>
          <a:p>
            <a:pPr algn="ctr"/>
            <a:r>
              <a:rPr lang="en-US" sz="1400" i="1" dirty="0" smtClean="0">
                <a:solidFill>
                  <a:schemeClr val="accent1">
                    <a:lumMod val="75000"/>
                  </a:schemeClr>
                </a:solidFill>
              </a:rPr>
              <a:t>Insights</a:t>
            </a:r>
          </a:p>
          <a:p>
            <a:pPr algn="ctr"/>
            <a:r>
              <a:rPr lang="en-US" sz="1400" dirty="0" smtClean="0">
                <a:solidFill>
                  <a:schemeClr val="accent1">
                    <a:lumMod val="75000"/>
                  </a:schemeClr>
                </a:solidFill>
              </a:rPr>
              <a:t>articles</a:t>
            </a:r>
            <a:endParaRPr lang="en-US" sz="1400" dirty="0">
              <a:solidFill>
                <a:schemeClr val="accent1">
                  <a:lumMod val="75000"/>
                </a:schemeClr>
              </a:solidFill>
            </a:endParaRPr>
          </a:p>
        </p:txBody>
      </p:sp>
      <p:sp>
        <p:nvSpPr>
          <p:cNvPr id="13" name="TextBox 12"/>
          <p:cNvSpPr txBox="1"/>
          <p:nvPr/>
        </p:nvSpPr>
        <p:spPr>
          <a:xfrm>
            <a:off x="457200" y="4343400"/>
            <a:ext cx="1295400" cy="1676400"/>
          </a:xfrm>
          <a:prstGeom prst="rect">
            <a:avLst/>
          </a:prstGeom>
        </p:spPr>
        <p:txBody>
          <a:bodyPr vert="horz" wrap="square" lIns="91440" tIns="45720" rIns="91440" bIns="45720" rtlCol="0" anchor="ctr">
            <a:norm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3800" b="0" i="0" u="none" strike="noStrike" kern="1200" cap="none" spc="0" normalizeH="0" baseline="0" noProof="0" dirty="0" smtClean="0">
                <a:ln>
                  <a:noFill/>
                </a:ln>
                <a:solidFill>
                  <a:schemeClr val="accent1"/>
                </a:solidFill>
                <a:effectLst/>
                <a:uLnTx/>
                <a:uFillTx/>
                <a:latin typeface="Rage Italic" panose="03070502040507070304" pitchFamily="66" charset="0"/>
                <a:ea typeface="+mj-ea"/>
                <a:cs typeface="+mj-cs"/>
              </a:rPr>
              <a:t>Quick Stats</a:t>
            </a:r>
          </a:p>
        </p:txBody>
      </p:sp>
      <p:sp>
        <p:nvSpPr>
          <p:cNvPr id="14" name="Text Placeholder 2"/>
          <p:cNvSpPr txBox="1">
            <a:spLocks/>
          </p:cNvSpPr>
          <p:nvPr/>
        </p:nvSpPr>
        <p:spPr>
          <a:xfrm>
            <a:off x="381000" y="105545"/>
            <a:ext cx="10820400" cy="106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Our Interest Group (Your IG Name Here)</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02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762000" y="1143000"/>
            <a:ext cx="10744200" cy="4754563"/>
          </a:xfrm>
          <a:prstGeom prst="rect">
            <a:avLst/>
          </a:prstGeom>
        </p:spPr>
        <p:txBody>
          <a:bodyPr/>
          <a:lstStyle/>
          <a:p>
            <a:pPr>
              <a:spcBef>
                <a:spcPts val="0"/>
              </a:spcBef>
              <a:spcAft>
                <a:spcPts val="2400"/>
              </a:spcAft>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Share contact information for your leaders</a:t>
            </a:r>
          </a:p>
          <a:p>
            <a:pPr>
              <a:spcBef>
                <a:spcPts val="0"/>
              </a:spcBef>
              <a:spcAft>
                <a:spcPts val="2400"/>
              </a:spcAft>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Are you looking to fill any roles?</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Text Placeholder 2"/>
          <p:cNvSpPr txBox="1">
            <a:spLocks/>
          </p:cNvSpPr>
          <p:nvPr/>
        </p:nvSpPr>
        <p:spPr>
          <a:xfrm>
            <a:off x="381000" y="105545"/>
            <a:ext cx="10820400" cy="106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How to Get Involved in Our Interest Group</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765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943600" y="2590800"/>
            <a:ext cx="5638800" cy="1143000"/>
          </a:xfrm>
        </p:spPr>
        <p:txBody>
          <a:bodyPr/>
          <a:lstStyle/>
          <a:p>
            <a:r>
              <a:rPr lang="en-US" sz="4000" dirty="0" smtClean="0">
                <a:solidFill>
                  <a:schemeClr val="tx1">
                    <a:lumMod val="50000"/>
                    <a:lumOff val="50000"/>
                  </a:schemeClr>
                </a:solidFill>
              </a:rPr>
              <a:t>QUESTIONS?</a:t>
            </a:r>
          </a:p>
        </p:txBody>
      </p:sp>
    </p:spTree>
    <p:extLst>
      <p:ext uri="{BB962C8B-B14F-4D97-AF65-F5344CB8AC3E}">
        <p14:creationId xmlns:p14="http://schemas.microsoft.com/office/powerpoint/2010/main" val="346232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762000" y="1156687"/>
            <a:ext cx="10134600" cy="5167913"/>
          </a:xfrm>
          <a:prstGeom prst="rect">
            <a:avLst/>
          </a:prstGeom>
        </p:spPr>
        <p:txBody>
          <a:bodyPr/>
          <a:lstStyle/>
          <a:p>
            <a:pPr marL="0" indent="0">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The Institutes CPCU Society is a </a:t>
            </a:r>
            <a:r>
              <a:rPr lang="en-US" sz="2200" dirty="0">
                <a:solidFill>
                  <a:schemeClr val="tx1">
                    <a:lumMod val="50000"/>
                    <a:lumOff val="50000"/>
                  </a:schemeClr>
                </a:solidFill>
                <a:latin typeface="Arial" panose="020B0604020202020204" pitchFamily="34" charset="0"/>
                <a:cs typeface="Arial" panose="020B0604020202020204" pitchFamily="34" charset="0"/>
              </a:rPr>
              <a:t>community of credentialed </a:t>
            </a:r>
            <a:r>
              <a:rPr lang="en-US" sz="2200" dirty="0" smtClean="0">
                <a:solidFill>
                  <a:schemeClr val="tx1">
                    <a:lumMod val="50000"/>
                    <a:lumOff val="50000"/>
                  </a:schemeClr>
                </a:solidFill>
                <a:latin typeface="Arial" panose="020B0604020202020204" pitchFamily="34" charset="0"/>
                <a:cs typeface="Arial" panose="020B0604020202020204" pitchFamily="34" charset="0"/>
              </a:rPr>
              <a:t>insurance </a:t>
            </a:r>
            <a:r>
              <a:rPr lang="en-US" sz="2200" dirty="0">
                <a:solidFill>
                  <a:schemeClr val="tx1">
                    <a:lumMod val="50000"/>
                    <a:lumOff val="50000"/>
                  </a:schemeClr>
                </a:solidFill>
                <a:latin typeface="Arial" panose="020B0604020202020204" pitchFamily="34" charset="0"/>
                <a:cs typeface="Arial" panose="020B0604020202020204" pitchFamily="34" charset="0"/>
              </a:rPr>
              <a:t>professionals who promote excellence through </a:t>
            </a:r>
            <a:r>
              <a:rPr lang="en-US" sz="2200" dirty="0" smtClean="0">
                <a:solidFill>
                  <a:schemeClr val="tx1">
                    <a:lumMod val="50000"/>
                    <a:lumOff val="50000"/>
                  </a:schemeClr>
                </a:solidFill>
                <a:latin typeface="Arial" panose="020B0604020202020204" pitchFamily="34" charset="0"/>
                <a:cs typeface="Arial" panose="020B0604020202020204" pitchFamily="34" charset="0"/>
              </a:rPr>
              <a:t>ethical behavior and continuing education.</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endParaRPr lang="en-US" sz="2200" dirty="0" smtClean="0">
              <a:solidFill>
                <a:schemeClr val="tx1">
                  <a:lumMod val="50000"/>
                  <a:lumOff val="50000"/>
                </a:schemeClr>
              </a:solidFill>
              <a:latin typeface="Arial" panose="020B0604020202020204" pitchFamily="34" charset="0"/>
              <a:cs typeface="Arial" panose="020B0604020202020204" pitchFamily="34" charset="0"/>
            </a:endParaRP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20,000+ members.</a:t>
            </a: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120+ chapters.</a:t>
            </a: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14 specialty interest groups.</a:t>
            </a:r>
          </a:p>
          <a:p>
            <a:pPr>
              <a:spcBef>
                <a:spcPts val="600"/>
              </a:spcBef>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Members hold the prestigious</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CPCU</a:t>
            </a:r>
            <a:r>
              <a:rPr lang="en-US" sz="2200" baseline="30000" dirty="0" smtClean="0">
                <a:solidFill>
                  <a:schemeClr val="tx1">
                    <a:lumMod val="50000"/>
                    <a:lumOff val="50000"/>
                  </a:schemeClr>
                </a:solidFill>
                <a:latin typeface="Arial" panose="020B0604020202020204" pitchFamily="34" charset="0"/>
                <a:cs typeface="Arial" panose="020B0604020202020204" pitchFamily="34" charset="0"/>
              </a:rPr>
              <a:t>®</a:t>
            </a:r>
            <a:r>
              <a:rPr lang="en-US" sz="2200" dirty="0" smtClean="0">
                <a:solidFill>
                  <a:schemeClr val="tx1">
                    <a:lumMod val="50000"/>
                    <a:lumOff val="50000"/>
                  </a:schemeClr>
                </a:solidFill>
                <a:latin typeface="Arial" panose="020B0604020202020204" pitchFamily="34" charset="0"/>
                <a:cs typeface="Arial" panose="020B0604020202020204" pitchFamily="34" charset="0"/>
              </a:rPr>
              <a:t> designation.</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250"/>
              </a:spcBef>
              <a:buNone/>
            </a:pP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250"/>
              </a:spcBef>
              <a:buNone/>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spcBef>
                <a:spcPts val="250"/>
              </a:spcBef>
              <a:buNone/>
            </a:pPr>
            <a:r>
              <a:rPr lang="en-US" sz="2000" dirty="0" smtClean="0">
                <a:solidFill>
                  <a:schemeClr val="tx1">
                    <a:lumMod val="50000"/>
                    <a:lumOff val="50000"/>
                  </a:schemeClr>
                </a:solidFill>
                <a:latin typeface="Arial" panose="020B0604020202020204" pitchFamily="34" charset="0"/>
                <a:cs typeface="Arial" panose="020B0604020202020204" pitchFamily="34" charset="0"/>
              </a:rPr>
              <a:t>CPCU is a registered trademark of The Institutes. All rights reserved.</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endParaRPr lang="en-US" sz="2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4294967295"/>
          </p:nvPr>
        </p:nvSpPr>
        <p:spPr>
          <a:xfrm>
            <a:off x="381000" y="105545"/>
            <a:ext cx="81280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Who We Are</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9900" y="2189197"/>
            <a:ext cx="4457700" cy="2971800"/>
          </a:xfrm>
          <a:prstGeom prst="rect">
            <a:avLst/>
          </a:prstGeom>
        </p:spPr>
      </p:pic>
    </p:spTree>
    <p:extLst>
      <p:ext uri="{BB962C8B-B14F-4D97-AF65-F5344CB8AC3E}">
        <p14:creationId xmlns:p14="http://schemas.microsoft.com/office/powerpoint/2010/main" val="45079910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1000" y="1143000"/>
            <a:ext cx="11811000" cy="5334000"/>
          </a:xfrm>
          <a:prstGeom prst="rect">
            <a:avLst/>
          </a:prstGeom>
        </p:spPr>
        <p:txBody>
          <a:bodyPr numCol="2"/>
          <a:lstStyle/>
          <a:p>
            <a:pPr marL="0" indent="0">
              <a:buNone/>
            </a:pPr>
            <a:r>
              <a:rPr lang="en-US" sz="2200" b="1" dirty="0" smtClean="0">
                <a:solidFill>
                  <a:schemeClr val="tx1">
                    <a:lumMod val="50000"/>
                    <a:lumOff val="50000"/>
                  </a:schemeClr>
                </a:solidFill>
                <a:latin typeface="Arial" panose="020B0604020202020204" pitchFamily="34" charset="0"/>
                <a:cs typeface="Arial" panose="020B0604020202020204" pitchFamily="34" charset="0"/>
              </a:rPr>
              <a:t>We Learn</a:t>
            </a:r>
          </a:p>
          <a:p>
            <a:pPr marL="0" indent="0">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Membership provides resources and CE opportunities in both technical and business skills.</a:t>
            </a:r>
          </a:p>
          <a:p>
            <a:pPr lvl="1">
              <a:buClr>
                <a:srgbClr val="FFC000"/>
              </a:buClr>
              <a:buFont typeface="Arial" panose="020B0604020202020204" pitchFamily="34" charset="0"/>
              <a:buChar char="►"/>
            </a:pPr>
            <a:r>
              <a:rPr lang="en-US" sz="2000" dirty="0" smtClean="0">
                <a:solidFill>
                  <a:schemeClr val="tx1">
                    <a:lumMod val="50000"/>
                    <a:lumOff val="50000"/>
                  </a:schemeClr>
                </a:solidFill>
                <a:latin typeface="Arial" panose="020B0604020202020204" pitchFamily="34" charset="0"/>
                <a:cs typeface="Arial" panose="020B0604020202020204" pitchFamily="34" charset="0"/>
              </a:rPr>
              <a:t>CE workshops</a:t>
            </a:r>
          </a:p>
          <a:p>
            <a:pPr lvl="1">
              <a:buClr>
                <a:srgbClr val="FFC000"/>
              </a:buClr>
              <a:buFont typeface="Arial" panose="020B0604020202020204" pitchFamily="34" charset="0"/>
              <a:buChar char="►"/>
            </a:pPr>
            <a:r>
              <a:rPr lang="en-US" sz="2000" dirty="0" smtClean="0">
                <a:solidFill>
                  <a:schemeClr val="tx1">
                    <a:lumMod val="50000"/>
                    <a:lumOff val="50000"/>
                  </a:schemeClr>
                </a:solidFill>
                <a:latin typeface="Arial" panose="020B0604020202020204" pitchFamily="34" charset="0"/>
                <a:cs typeface="Arial" panose="020B0604020202020204" pitchFamily="34" charset="0"/>
              </a:rPr>
              <a:t>Annual Meeting</a:t>
            </a:r>
          </a:p>
          <a:p>
            <a:pPr lvl="1">
              <a:buClr>
                <a:srgbClr val="FFC000"/>
              </a:buClr>
              <a:buFont typeface="Arial" panose="020B0604020202020204" pitchFamily="34" charset="0"/>
              <a:buChar char="►"/>
            </a:pPr>
            <a:r>
              <a:rPr lang="en-US" sz="2000" dirty="0" smtClean="0">
                <a:solidFill>
                  <a:schemeClr val="tx1">
                    <a:lumMod val="50000"/>
                    <a:lumOff val="50000"/>
                  </a:schemeClr>
                </a:solidFill>
                <a:latin typeface="Arial" panose="020B0604020202020204" pitchFamily="34" charset="0"/>
                <a:cs typeface="Arial" panose="020B0604020202020204" pitchFamily="34" charset="0"/>
              </a:rPr>
              <a:t>Free webinars</a:t>
            </a:r>
          </a:p>
          <a:p>
            <a:pPr lvl="1">
              <a:buClr>
                <a:srgbClr val="FFC000"/>
              </a:buClr>
              <a:buFont typeface="Arial" panose="020B0604020202020204" pitchFamily="34" charset="0"/>
              <a:buChar char="►"/>
            </a:pPr>
            <a:r>
              <a:rPr lang="en-US" sz="2000" i="1" dirty="0" smtClean="0">
                <a:solidFill>
                  <a:schemeClr val="tx1">
                    <a:lumMod val="50000"/>
                    <a:lumOff val="50000"/>
                  </a:schemeClr>
                </a:solidFill>
                <a:latin typeface="Arial" panose="020B0604020202020204" pitchFamily="34" charset="0"/>
                <a:cs typeface="Arial" panose="020B0604020202020204" pitchFamily="34" charset="0"/>
              </a:rPr>
              <a:t>Insights</a:t>
            </a:r>
            <a:r>
              <a:rPr lang="en-US" sz="2000" dirty="0" smtClean="0">
                <a:solidFill>
                  <a:schemeClr val="tx1">
                    <a:lumMod val="50000"/>
                    <a:lumOff val="50000"/>
                  </a:schemeClr>
                </a:solidFill>
                <a:latin typeface="Arial" panose="020B0604020202020204" pitchFamily="34" charset="0"/>
                <a:cs typeface="Arial" panose="020B0604020202020204" pitchFamily="34" charset="0"/>
              </a:rPr>
              <a:t> professional journa</a:t>
            </a:r>
            <a:r>
              <a:rPr lang="en-US" sz="2000" dirty="0">
                <a:solidFill>
                  <a:schemeClr val="tx1">
                    <a:lumMod val="50000"/>
                    <a:lumOff val="50000"/>
                  </a:schemeClr>
                </a:solidFill>
                <a:latin typeface="Arial" panose="020B0604020202020204" pitchFamily="34" charset="0"/>
                <a:cs typeface="Arial" panose="020B0604020202020204" pitchFamily="34" charset="0"/>
              </a:rPr>
              <a:t>l</a:t>
            </a: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marL="0" indent="0">
              <a:buNone/>
            </a:pP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US" sz="2200" b="1" dirty="0">
                <a:solidFill>
                  <a:schemeClr val="tx1">
                    <a:lumMod val="50000"/>
                    <a:lumOff val="50000"/>
                  </a:schemeClr>
                </a:solidFill>
                <a:latin typeface="Arial" panose="020B0604020202020204" pitchFamily="34" charset="0"/>
                <a:cs typeface="Arial" panose="020B0604020202020204" pitchFamily="34" charset="0"/>
              </a:rPr>
              <a:t>We </a:t>
            </a:r>
            <a:r>
              <a:rPr lang="en-US" sz="2200" b="1" dirty="0" smtClean="0">
                <a:solidFill>
                  <a:schemeClr val="tx1">
                    <a:lumMod val="50000"/>
                    <a:lumOff val="50000"/>
                  </a:schemeClr>
                </a:solidFill>
                <a:latin typeface="Arial" panose="020B0604020202020204" pitchFamily="34" charset="0"/>
                <a:cs typeface="Arial" panose="020B0604020202020204" pitchFamily="34" charset="0"/>
              </a:rPr>
              <a:t>Lead</a:t>
            </a:r>
            <a:endParaRPr lang="en-US" sz="2200" b="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Members are authors, speakers, mentors, </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committee chairs, webmasters, directors, </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treasurers, presidents and more!</a:t>
            </a:r>
            <a:r>
              <a:rPr lang="en-US" sz="2000" dirty="0" smtClean="0">
                <a:solidFill>
                  <a:schemeClr val="tx1">
                    <a:lumMod val="50000"/>
                    <a:lumOff val="50000"/>
                  </a:schemeClr>
                </a:solidFill>
                <a:latin typeface="Arial" panose="020B0604020202020204" pitchFamily="34" charset="0"/>
                <a:cs typeface="Arial" panose="020B0604020202020204" pitchFamily="34" charset="0"/>
              </a:rPr>
              <a:t/>
            </a:r>
            <a:br>
              <a:rPr lang="en-US" sz="2000" dirty="0" smtClean="0">
                <a:solidFill>
                  <a:schemeClr val="tx1">
                    <a:lumMod val="50000"/>
                    <a:lumOff val="50000"/>
                  </a:schemeClr>
                </a:solidFill>
                <a:latin typeface="Arial" panose="020B0604020202020204" pitchFamily="34" charset="0"/>
                <a:cs typeface="Arial" panose="020B0604020202020204" pitchFamily="34" charset="0"/>
              </a:rPr>
            </a:br>
            <a:endParaRPr lang="en-US" sz="2000"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US" sz="2200" b="1" dirty="0">
                <a:solidFill>
                  <a:schemeClr val="tx1">
                    <a:lumMod val="50000"/>
                    <a:lumOff val="50000"/>
                  </a:schemeClr>
                </a:solidFill>
                <a:latin typeface="Arial" panose="020B0604020202020204" pitchFamily="34" charset="0"/>
                <a:cs typeface="Arial" panose="020B0604020202020204" pitchFamily="34" charset="0"/>
              </a:rPr>
              <a:t>We </a:t>
            </a:r>
            <a:r>
              <a:rPr lang="en-US" sz="2200" b="1" dirty="0" smtClean="0">
                <a:solidFill>
                  <a:schemeClr val="tx1">
                    <a:lumMod val="50000"/>
                    <a:lumOff val="50000"/>
                  </a:schemeClr>
                </a:solidFill>
                <a:latin typeface="Arial" panose="020B0604020202020204" pitchFamily="34" charset="0"/>
                <a:cs typeface="Arial" panose="020B0604020202020204" pitchFamily="34" charset="0"/>
              </a:rPr>
              <a:t>Have Fun!</a:t>
            </a:r>
            <a:endParaRPr lang="en-US" sz="2200" b="1" dirty="0">
              <a:solidFill>
                <a:schemeClr val="tx1">
                  <a:lumMod val="50000"/>
                  <a:lumOff val="50000"/>
                </a:schemeClr>
              </a:solidFill>
              <a:latin typeface="Arial" panose="020B0604020202020204" pitchFamily="34" charset="0"/>
              <a:cs typeface="Arial" panose="020B0604020202020204" pitchFamily="34" charset="0"/>
            </a:endParaRPr>
          </a:p>
          <a:p>
            <a:pPr marL="0" indent="0">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Local chapters and national events provide opportunities to network and give back to the community.</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endParaRPr lang="en-US" sz="23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4294967295"/>
          </p:nvPr>
        </p:nvSpPr>
        <p:spPr>
          <a:xfrm>
            <a:off x="381000" y="105545"/>
            <a:ext cx="81280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What We Do</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664" y="2971800"/>
            <a:ext cx="4466671" cy="2977780"/>
          </a:xfrm>
          <a:prstGeom prst="rect">
            <a:avLst/>
          </a:prstGeom>
        </p:spPr>
      </p:pic>
    </p:spTree>
    <p:extLst>
      <p:ext uri="{BB962C8B-B14F-4D97-AF65-F5344CB8AC3E}">
        <p14:creationId xmlns:p14="http://schemas.microsoft.com/office/powerpoint/2010/main" val="7156423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105545"/>
            <a:ext cx="81280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Our Interest Groups</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610488" y="6001138"/>
            <a:ext cx="6038850" cy="838200"/>
          </a:xfrm>
          <a:prstGeom prst="rect">
            <a:avLst/>
          </a:prstGeom>
          <a:noFill/>
          <a:ln w="9525">
            <a:noFill/>
            <a:miter lim="800000"/>
            <a:headEnd/>
            <a:tailEnd/>
          </a:ln>
        </p:spPr>
      </p:pic>
      <p:sp>
        <p:nvSpPr>
          <p:cNvPr id="10" name="Content Placeholder 3"/>
          <p:cNvSpPr txBox="1">
            <a:spLocks/>
          </p:cNvSpPr>
          <p:nvPr/>
        </p:nvSpPr>
        <p:spPr>
          <a:xfrm>
            <a:off x="2743200" y="1180658"/>
            <a:ext cx="6858000" cy="4144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Represent specialized views of </a:t>
            </a:r>
            <a:r>
              <a:rPr lang="en-US" sz="2200" dirty="0">
                <a:solidFill>
                  <a:schemeClr val="tx1">
                    <a:lumMod val="50000"/>
                    <a:lumOff val="50000"/>
                  </a:schemeClr>
                </a:solidFill>
                <a:latin typeface="Arial" panose="020B0604020202020204" pitchFamily="34" charset="0"/>
                <a:cs typeface="Arial" panose="020B0604020202020204" pitchFamily="34" charset="0"/>
              </a:rPr>
              <a:t>the </a:t>
            </a:r>
            <a:r>
              <a:rPr lang="en-US" sz="2200" dirty="0" smtClean="0">
                <a:solidFill>
                  <a:schemeClr val="tx1">
                    <a:lumMod val="50000"/>
                    <a:lumOff val="50000"/>
                  </a:schemeClr>
                </a:solidFill>
                <a:latin typeface="Arial" panose="020B0604020202020204" pitchFamily="34" charset="0"/>
                <a:cs typeface="Arial" panose="020B0604020202020204" pitchFamily="34" charset="0"/>
              </a:rPr>
              <a:t>industry</a:t>
            </a: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Help </a:t>
            </a:r>
            <a:r>
              <a:rPr lang="en-US" sz="2200" dirty="0">
                <a:solidFill>
                  <a:schemeClr val="tx1">
                    <a:lumMod val="50000"/>
                    <a:lumOff val="50000"/>
                  </a:schemeClr>
                </a:solidFill>
                <a:latin typeface="Arial" panose="020B0604020202020204" pitchFamily="34" charset="0"/>
                <a:cs typeface="Arial" panose="020B0604020202020204" pitchFamily="34" charset="0"/>
              </a:rPr>
              <a:t>members connect </a:t>
            </a:r>
            <a:r>
              <a:rPr lang="en-US" sz="2200" dirty="0" smtClean="0">
                <a:solidFill>
                  <a:schemeClr val="tx1">
                    <a:lumMod val="50000"/>
                    <a:lumOff val="50000"/>
                  </a:schemeClr>
                </a:solidFill>
                <a:latin typeface="Arial" panose="020B0604020202020204" pitchFamily="34" charset="0"/>
                <a:cs typeface="Arial" panose="020B0604020202020204" pitchFamily="34" charset="0"/>
              </a:rPr>
              <a:t>with like-minded professionals</a:t>
            </a: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Deepen members’ insight and vision</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667"/>
          <a:stretch/>
        </p:blipFill>
        <p:spPr>
          <a:xfrm>
            <a:off x="2995455" y="3048000"/>
            <a:ext cx="6353490" cy="3530402"/>
          </a:xfrm>
          <a:prstGeom prst="rect">
            <a:avLst/>
          </a:prstGeom>
        </p:spPr>
      </p:pic>
    </p:spTree>
    <p:extLst>
      <p:ext uri="{BB962C8B-B14F-4D97-AF65-F5344CB8AC3E}">
        <p14:creationId xmlns:p14="http://schemas.microsoft.com/office/powerpoint/2010/main" val="4558917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4294967295"/>
            <p:extLst>
              <p:ext uri="{D42A27DB-BD31-4B8C-83A1-F6EECF244321}">
                <p14:modId xmlns:p14="http://schemas.microsoft.com/office/powerpoint/2010/main" val="2992826667"/>
              </p:ext>
            </p:extLst>
          </p:nvPr>
        </p:nvGraphicFramePr>
        <p:xfrm>
          <a:off x="609600" y="1447800"/>
          <a:ext cx="10896600" cy="4190998"/>
        </p:xfrm>
        <a:graphic>
          <a:graphicData uri="http://schemas.openxmlformats.org/drawingml/2006/table">
            <a:tbl>
              <a:tblPr firstRow="1" bandRow="1">
                <a:tableStyleId>{69CF1AB2-1976-4502-BF36-3FF5EA218861}</a:tableStyleId>
              </a:tblPr>
              <a:tblGrid>
                <a:gridCol w="5448300"/>
                <a:gridCol w="5448300"/>
              </a:tblGrid>
              <a:tr h="598714">
                <a:tc>
                  <a:txBody>
                    <a:bodyPr/>
                    <a:lstStyle/>
                    <a:p>
                      <a:pPr algn="l"/>
                      <a:r>
                        <a:rPr lang="en-US" sz="2000" b="0" dirty="0" smtClean="0">
                          <a:solidFill>
                            <a:schemeClr val="tx1">
                              <a:lumMod val="50000"/>
                              <a:lumOff val="50000"/>
                            </a:schemeClr>
                          </a:solidFill>
                          <a:latin typeface="Arial" panose="020B0604020202020204" pitchFamily="34" charset="0"/>
                          <a:cs typeface="Arial" panose="020B0604020202020204" pitchFamily="34" charset="0"/>
                        </a:rPr>
                        <a:t>Agent &amp; Broker</a:t>
                      </a:r>
                      <a:endParaRPr lang="en-US" sz="2000" b="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b="0" dirty="0" smtClean="0">
                          <a:solidFill>
                            <a:schemeClr val="tx1">
                              <a:lumMod val="50000"/>
                              <a:lumOff val="50000"/>
                            </a:schemeClr>
                          </a:solidFill>
                          <a:latin typeface="Arial" panose="020B0604020202020204" pitchFamily="34" charset="0"/>
                          <a:cs typeface="Arial" panose="020B0604020202020204" pitchFamily="34" charset="0"/>
                        </a:rPr>
                        <a:t>Loss Control</a:t>
                      </a:r>
                      <a:endParaRPr lang="en-US" sz="2000" b="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Claims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Personal</a:t>
                      </a:r>
                      <a:r>
                        <a:rPr lang="en-US" sz="2000" baseline="0" dirty="0" smtClean="0">
                          <a:solidFill>
                            <a:schemeClr val="tx1">
                              <a:lumMod val="50000"/>
                              <a:lumOff val="50000"/>
                            </a:schemeClr>
                          </a:solidFill>
                          <a:latin typeface="Arial" panose="020B0604020202020204" pitchFamily="34" charset="0"/>
                          <a:cs typeface="Arial" panose="020B0604020202020204" pitchFamily="34" charset="0"/>
                        </a:rPr>
                        <a:t> Lines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Coverage, Litigators, Educators &amp; Witnesses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Professional Experience Resour</a:t>
                      </a:r>
                      <a:r>
                        <a:rPr lang="en-US" sz="2000" baseline="0" dirty="0" smtClean="0">
                          <a:solidFill>
                            <a:schemeClr val="tx1">
                              <a:lumMod val="50000"/>
                              <a:lumOff val="50000"/>
                            </a:schemeClr>
                          </a:solidFill>
                          <a:latin typeface="Arial" panose="020B0604020202020204" pitchFamily="34" charset="0"/>
                          <a:cs typeface="Arial" panose="020B0604020202020204" pitchFamily="34" charset="0"/>
                        </a:rPr>
                        <a:t>ce Group</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Excess/Surplus/Specialty Lines</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Regulatory &amp; Legislative</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Information Technology</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Reinsurance</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International Insurance</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Risk Management</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r h="598714">
                <a:tc>
                  <a:txBody>
                    <a:bodyPr/>
                    <a:lstStyle/>
                    <a:p>
                      <a:pPr algn="l"/>
                      <a:r>
                        <a:rPr lang="en-US" sz="2000" b="0" dirty="0" smtClean="0">
                          <a:solidFill>
                            <a:schemeClr val="tx1">
                              <a:lumMod val="50000"/>
                              <a:lumOff val="50000"/>
                            </a:schemeClr>
                          </a:solidFill>
                          <a:latin typeface="Arial" panose="020B0604020202020204" pitchFamily="34" charset="0"/>
                          <a:cs typeface="Arial" panose="020B0604020202020204" pitchFamily="34" charset="0"/>
                        </a:rPr>
                        <a:t>Leadership &amp; Management Excellence</a:t>
                      </a:r>
                      <a:endParaRPr lang="en-US" sz="2000" b="0" dirty="0">
                        <a:solidFill>
                          <a:schemeClr val="tx1">
                            <a:lumMod val="50000"/>
                            <a:lumOff val="50000"/>
                          </a:schemeClr>
                        </a:solidFill>
                        <a:latin typeface="Arial" panose="020B0604020202020204" pitchFamily="34" charset="0"/>
                        <a:cs typeface="Arial" panose="020B0604020202020204" pitchFamily="34" charset="0"/>
                      </a:endParaRPr>
                    </a:p>
                  </a:txBody>
                  <a:tcPr/>
                </a:tc>
                <a:tc>
                  <a:txBody>
                    <a:bodyPr/>
                    <a:lstStyle/>
                    <a:p>
                      <a:pPr algn="l"/>
                      <a:r>
                        <a:rPr lang="en-US" sz="2000" dirty="0" smtClean="0">
                          <a:solidFill>
                            <a:schemeClr val="tx1">
                              <a:lumMod val="50000"/>
                              <a:lumOff val="50000"/>
                            </a:schemeClr>
                          </a:solidFill>
                          <a:latin typeface="Arial" panose="020B0604020202020204" pitchFamily="34" charset="0"/>
                          <a:cs typeface="Arial" panose="020B0604020202020204" pitchFamily="34" charset="0"/>
                        </a:rPr>
                        <a:t>Underwriting</a:t>
                      </a:r>
                      <a:endParaRPr lang="en-US" sz="2000" dirty="0">
                        <a:solidFill>
                          <a:schemeClr val="tx1">
                            <a:lumMod val="50000"/>
                            <a:lumOff val="50000"/>
                          </a:schemeClr>
                        </a:solidFill>
                        <a:latin typeface="Arial" panose="020B0604020202020204" pitchFamily="34" charset="0"/>
                        <a:cs typeface="Arial" panose="020B0604020202020204" pitchFamily="34" charset="0"/>
                      </a:endParaRPr>
                    </a:p>
                  </a:txBody>
                  <a:tcPr/>
                </a:tc>
              </a:tr>
            </a:tbl>
          </a:graphicData>
        </a:graphic>
      </p:graphicFrame>
      <p:sp>
        <p:nvSpPr>
          <p:cNvPr id="4" name="Text Placeholder 2"/>
          <p:cNvSpPr txBox="1">
            <a:spLocks/>
          </p:cNvSpPr>
          <p:nvPr/>
        </p:nvSpPr>
        <p:spPr>
          <a:xfrm>
            <a:off x="381000" y="105545"/>
            <a:ext cx="8128000" cy="106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Our Interest Groups</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494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105545"/>
            <a:ext cx="81280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What’s In It For You?</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610488" y="6001138"/>
            <a:ext cx="6038850" cy="838200"/>
          </a:xfrm>
          <a:prstGeom prst="rect">
            <a:avLst/>
          </a:prstGeom>
          <a:noFill/>
          <a:ln w="9525">
            <a:noFill/>
            <a:miter lim="800000"/>
            <a:headEnd/>
            <a:tailEnd/>
          </a:ln>
        </p:spPr>
      </p:pic>
      <p:sp>
        <p:nvSpPr>
          <p:cNvPr id="10" name="Content Placeholder 3"/>
          <p:cNvSpPr txBox="1">
            <a:spLocks/>
          </p:cNvSpPr>
          <p:nvPr/>
        </p:nvSpPr>
        <p:spPr>
          <a:xfrm>
            <a:off x="762000" y="1133110"/>
            <a:ext cx="8610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800"/>
              </a:spcAft>
              <a:buNone/>
            </a:pPr>
            <a:r>
              <a:rPr lang="en-US" sz="2400" dirty="0" smtClean="0">
                <a:solidFill>
                  <a:schemeClr val="tx2"/>
                </a:solidFill>
                <a:latin typeface="Arial" panose="020B0604020202020204" pitchFamily="34" charset="0"/>
                <a:cs typeface="Arial" panose="020B0604020202020204" pitchFamily="34" charset="0"/>
              </a:rPr>
              <a:t>Stay informed on emerging issues that interest YOU!</a:t>
            </a:r>
          </a:p>
          <a:p>
            <a:pPr marL="0" indent="0">
              <a:spcAft>
                <a:spcPts val="800"/>
              </a:spcAft>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Set your IG preferences to receive notifications</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from IG leaders for:</a:t>
            </a:r>
          </a:p>
          <a:p>
            <a:pPr>
              <a:buClr>
                <a:srgbClr val="FFC000"/>
              </a:buClr>
              <a:buFont typeface="Arial" panose="020B0604020202020204" pitchFamily="34" charset="0"/>
              <a:buChar char="►"/>
            </a:pPr>
            <a:r>
              <a:rPr lang="en-US" sz="2200" dirty="0">
                <a:solidFill>
                  <a:schemeClr val="tx1">
                    <a:lumMod val="50000"/>
                    <a:lumOff val="50000"/>
                  </a:schemeClr>
                </a:solidFill>
                <a:latin typeface="Arial" panose="020B0604020202020204" pitchFamily="34" charset="0"/>
                <a:cs typeface="Arial" panose="020B0604020202020204" pitchFamily="34" charset="0"/>
              </a:rPr>
              <a:t>Live webinars on the latest </a:t>
            </a:r>
            <a:r>
              <a:rPr lang="en-US" sz="2200" dirty="0" smtClean="0">
                <a:solidFill>
                  <a:schemeClr val="tx1">
                    <a:lumMod val="50000"/>
                    <a:lumOff val="50000"/>
                  </a:schemeClr>
                </a:solidFill>
                <a:latin typeface="Arial" panose="020B0604020202020204" pitchFamily="34" charset="0"/>
                <a:cs typeface="Arial" panose="020B0604020202020204" pitchFamily="34" charset="0"/>
              </a:rPr>
              <a:t>trends organized</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by </a:t>
            </a:r>
            <a:r>
              <a:rPr lang="en-US" sz="2200" dirty="0">
                <a:solidFill>
                  <a:schemeClr val="tx1">
                    <a:lumMod val="50000"/>
                    <a:lumOff val="50000"/>
                  </a:schemeClr>
                </a:solidFill>
                <a:latin typeface="Arial" panose="020B0604020202020204" pitchFamily="34" charset="0"/>
                <a:cs typeface="Arial" panose="020B0604020202020204" pitchFamily="34" charset="0"/>
              </a:rPr>
              <a:t>your </a:t>
            </a:r>
            <a:r>
              <a:rPr lang="en-US" sz="2200" dirty="0" smtClean="0">
                <a:solidFill>
                  <a:schemeClr val="tx1">
                    <a:lumMod val="50000"/>
                    <a:lumOff val="50000"/>
                  </a:schemeClr>
                </a:solidFill>
                <a:latin typeface="Arial" panose="020B0604020202020204" pitchFamily="34" charset="0"/>
                <a:cs typeface="Arial" panose="020B0604020202020204" pitchFamily="34" charset="0"/>
              </a:rPr>
              <a:t>IG</a:t>
            </a:r>
          </a:p>
          <a:p>
            <a:pPr>
              <a:buClr>
                <a:srgbClr val="FFC000"/>
              </a:buClr>
              <a:buFont typeface="Arial" panose="020B0604020202020204" pitchFamily="34" charset="0"/>
              <a:buChar char="►"/>
            </a:pPr>
            <a:r>
              <a:rPr lang="en-US" sz="2200" dirty="0">
                <a:solidFill>
                  <a:schemeClr val="tx1">
                    <a:lumMod val="50000"/>
                    <a:lumOff val="50000"/>
                  </a:schemeClr>
                </a:solidFill>
                <a:latin typeface="Arial" panose="020B0604020202020204" pitchFamily="34" charset="0"/>
                <a:cs typeface="Arial" panose="020B0604020202020204" pitchFamily="34" charset="0"/>
              </a:rPr>
              <a:t>New published articles from your </a:t>
            </a:r>
            <a:r>
              <a:rPr lang="en-US" sz="2200" dirty="0" smtClean="0">
                <a:solidFill>
                  <a:schemeClr val="tx1">
                    <a:lumMod val="50000"/>
                    <a:lumOff val="50000"/>
                  </a:schemeClr>
                </a:solidFill>
                <a:latin typeface="Arial" panose="020B0604020202020204" pitchFamily="34" charset="0"/>
                <a:cs typeface="Arial" panose="020B0604020202020204" pitchFamily="34" charset="0"/>
              </a:rPr>
              <a:t>IG</a:t>
            </a:r>
          </a:p>
          <a:p>
            <a:pPr>
              <a:buClr>
                <a:srgbClr val="FFC000"/>
              </a:buClr>
              <a:buFont typeface="Arial" panose="020B0604020202020204" pitchFamily="34" charset="0"/>
              <a:buChar char="►"/>
            </a:pPr>
            <a:r>
              <a:rPr lang="en-US" sz="2200" dirty="0">
                <a:solidFill>
                  <a:schemeClr val="tx1">
                    <a:lumMod val="50000"/>
                    <a:lumOff val="50000"/>
                  </a:schemeClr>
                </a:solidFill>
                <a:latin typeface="Arial" panose="020B0604020202020204" pitchFamily="34" charset="0"/>
                <a:cs typeface="Arial" panose="020B0604020202020204" pitchFamily="34" charset="0"/>
              </a:rPr>
              <a:t>Annual Meeting events </a:t>
            </a:r>
            <a:r>
              <a:rPr lang="en-US" sz="2200" dirty="0" smtClean="0">
                <a:solidFill>
                  <a:schemeClr val="tx1">
                    <a:lumMod val="50000"/>
                    <a:lumOff val="50000"/>
                  </a:schemeClr>
                </a:solidFill>
                <a:latin typeface="Arial" panose="020B0604020202020204" pitchFamily="34" charset="0"/>
                <a:cs typeface="Arial" panose="020B0604020202020204" pitchFamily="34" charset="0"/>
              </a:rPr>
              <a:t>(e.g., </a:t>
            </a:r>
            <a:r>
              <a:rPr lang="en-US" sz="2200" dirty="0">
                <a:solidFill>
                  <a:schemeClr val="tx1">
                    <a:lumMod val="50000"/>
                    <a:lumOff val="50000"/>
                  </a:schemeClr>
                </a:solidFill>
                <a:latin typeface="Arial" panose="020B0604020202020204" pitchFamily="34" charset="0"/>
                <a:cs typeface="Arial" panose="020B0604020202020204" pitchFamily="34" charset="0"/>
              </a:rPr>
              <a:t>networking</a:t>
            </a:r>
            <a:br>
              <a:rPr lang="en-US" sz="2200" dirty="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happy hours</a:t>
            </a:r>
            <a:r>
              <a:rPr lang="en-US" sz="2200" dirty="0">
                <a:solidFill>
                  <a:schemeClr val="tx1">
                    <a:lumMod val="50000"/>
                    <a:lumOff val="50000"/>
                  </a:schemeClr>
                </a:solidFill>
                <a:latin typeface="Arial" panose="020B0604020202020204" pitchFamily="34" charset="0"/>
                <a:cs typeface="Arial" panose="020B0604020202020204" pitchFamily="34" charset="0"/>
              </a:rPr>
              <a:t>, </a:t>
            </a:r>
            <a:r>
              <a:rPr lang="en-US" sz="2200" dirty="0" smtClean="0">
                <a:solidFill>
                  <a:schemeClr val="tx1">
                    <a:lumMod val="50000"/>
                    <a:lumOff val="50000"/>
                  </a:schemeClr>
                </a:solidFill>
                <a:latin typeface="Arial" panose="020B0604020202020204" pitchFamily="34" charset="0"/>
                <a:cs typeface="Arial" panose="020B0604020202020204" pitchFamily="34" charset="0"/>
              </a:rPr>
              <a:t>roundtable </a:t>
            </a:r>
            <a:r>
              <a:rPr lang="en-US" sz="2200" dirty="0">
                <a:solidFill>
                  <a:schemeClr val="tx1">
                    <a:lumMod val="50000"/>
                    <a:lumOff val="50000"/>
                  </a:schemeClr>
                </a:solidFill>
                <a:latin typeface="Arial" panose="020B0604020202020204" pitchFamily="34" charset="0"/>
                <a:cs typeface="Arial" panose="020B0604020202020204" pitchFamily="34" charset="0"/>
              </a:rPr>
              <a:t>discussion </a:t>
            </a:r>
            <a:r>
              <a:rPr lang="en-US" sz="2200" dirty="0" smtClean="0">
                <a:solidFill>
                  <a:schemeClr val="tx1">
                    <a:lumMod val="50000"/>
                    <a:lumOff val="50000"/>
                  </a:schemeClr>
                </a:solidFill>
                <a:latin typeface="Arial" panose="020B0604020202020204" pitchFamily="34" charset="0"/>
                <a:cs typeface="Arial" panose="020B0604020202020204" pitchFamily="34" charset="0"/>
              </a:rPr>
              <a:t>sessions</a:t>
            </a:r>
            <a:r>
              <a:rPr lang="en-US" sz="2200" dirty="0">
                <a:solidFill>
                  <a:schemeClr val="tx1">
                    <a:lumMod val="50000"/>
                    <a:lumOff val="50000"/>
                  </a:schemeClr>
                </a:solidFill>
                <a:latin typeface="Arial" panose="020B0604020202020204" pitchFamily="34" charset="0"/>
                <a:cs typeface="Arial" panose="020B0604020202020204" pitchFamily="34" charset="0"/>
              </a:rPr>
              <a:t/>
            </a:r>
            <a:br>
              <a:rPr lang="en-US" sz="2200" dirty="0">
                <a:solidFill>
                  <a:schemeClr val="tx1">
                    <a:lumMod val="50000"/>
                    <a:lumOff val="50000"/>
                  </a:schemeClr>
                </a:solidFill>
                <a:latin typeface="Arial" panose="020B0604020202020204" pitchFamily="34" charset="0"/>
                <a:cs typeface="Arial" panose="020B0604020202020204" pitchFamily="34" charset="0"/>
              </a:rPr>
            </a:br>
            <a:r>
              <a:rPr lang="en-US" sz="2200" dirty="0">
                <a:solidFill>
                  <a:schemeClr val="tx1">
                    <a:lumMod val="50000"/>
                    <a:lumOff val="50000"/>
                  </a:schemeClr>
                </a:solidFill>
                <a:latin typeface="Arial" panose="020B0604020202020204" pitchFamily="34" charset="0"/>
                <a:cs typeface="Arial" panose="020B0604020202020204" pitchFamily="34" charset="0"/>
              </a:rPr>
              <a:t>and speakers sponsored by your </a:t>
            </a:r>
            <a:r>
              <a:rPr lang="en-US" sz="2200" dirty="0" smtClean="0">
                <a:solidFill>
                  <a:schemeClr val="tx1">
                    <a:lumMod val="50000"/>
                    <a:lumOff val="50000"/>
                  </a:schemeClr>
                </a:solidFill>
                <a:latin typeface="Arial" panose="020B0604020202020204" pitchFamily="34" charset="0"/>
                <a:cs typeface="Arial" panose="020B0604020202020204" pitchFamily="34" charset="0"/>
              </a:rPr>
              <a:t>IG)</a:t>
            </a:r>
          </a:p>
          <a:p>
            <a:pPr>
              <a:buClr>
                <a:srgbClr val="FFC000"/>
              </a:buClr>
              <a:buFont typeface="Arial" panose="020B0604020202020204" pitchFamily="34" charset="0"/>
              <a:buChar char="►"/>
            </a:pPr>
            <a:r>
              <a:rPr lang="en-US" sz="2200" dirty="0">
                <a:solidFill>
                  <a:schemeClr val="tx1">
                    <a:lumMod val="50000"/>
                    <a:lumOff val="50000"/>
                  </a:schemeClr>
                </a:solidFill>
                <a:latin typeface="Arial" panose="020B0604020202020204" pitchFamily="34" charset="0"/>
                <a:cs typeface="Arial" panose="020B0604020202020204" pitchFamily="34" charset="0"/>
              </a:rPr>
              <a:t>Local workshops, </a:t>
            </a:r>
            <a:r>
              <a:rPr lang="en-US" sz="2200" dirty="0" smtClean="0">
                <a:solidFill>
                  <a:schemeClr val="tx1">
                    <a:lumMod val="50000"/>
                    <a:lumOff val="50000"/>
                  </a:schemeClr>
                </a:solidFill>
                <a:latin typeface="Arial" panose="020B0604020202020204" pitchFamily="34" charset="0"/>
                <a:cs typeface="Arial" panose="020B0604020202020204" pitchFamily="34" charset="0"/>
              </a:rPr>
              <a:t>symposia </a:t>
            </a:r>
            <a:r>
              <a:rPr lang="en-US" sz="2200" dirty="0">
                <a:solidFill>
                  <a:schemeClr val="tx1">
                    <a:lumMod val="50000"/>
                    <a:lumOff val="50000"/>
                  </a:schemeClr>
                </a:solidFill>
                <a:latin typeface="Arial" panose="020B0604020202020204" pitchFamily="34" charset="0"/>
                <a:cs typeface="Arial" panose="020B0604020202020204" pitchFamily="34" charset="0"/>
              </a:rPr>
              <a:t>and networking</a:t>
            </a:r>
            <a:br>
              <a:rPr lang="en-US" sz="2200" dirty="0">
                <a:solidFill>
                  <a:schemeClr val="tx1">
                    <a:lumMod val="50000"/>
                    <a:lumOff val="50000"/>
                  </a:schemeClr>
                </a:solidFill>
                <a:latin typeface="Arial" panose="020B0604020202020204" pitchFamily="34" charset="0"/>
                <a:cs typeface="Arial" panose="020B0604020202020204" pitchFamily="34" charset="0"/>
              </a:rPr>
            </a:br>
            <a:r>
              <a:rPr lang="en-US" sz="2200" dirty="0">
                <a:solidFill>
                  <a:schemeClr val="tx1">
                    <a:lumMod val="50000"/>
                    <a:lumOff val="50000"/>
                  </a:schemeClr>
                </a:solidFill>
                <a:latin typeface="Arial" panose="020B0604020202020204" pitchFamily="34" charset="0"/>
                <a:cs typeface="Arial" panose="020B0604020202020204" pitchFamily="34" charset="0"/>
              </a:rPr>
              <a:t>in conjunction with </a:t>
            </a:r>
            <a:r>
              <a:rPr lang="en-US" sz="2200" dirty="0" smtClean="0">
                <a:solidFill>
                  <a:schemeClr val="tx1">
                    <a:lumMod val="50000"/>
                    <a:lumOff val="50000"/>
                  </a:schemeClr>
                </a:solidFill>
                <a:latin typeface="Arial" panose="020B0604020202020204" pitchFamily="34" charset="0"/>
                <a:cs typeface="Arial" panose="020B0604020202020204" pitchFamily="34" charset="0"/>
              </a:rPr>
              <a:t>chapters</a:t>
            </a:r>
          </a:p>
          <a:p>
            <a:pPr marL="0" indent="0">
              <a:spcAft>
                <a:spcPts val="800"/>
              </a:spcAft>
              <a:buNone/>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lvl="1">
              <a:spcAft>
                <a:spcPts val="800"/>
              </a:spcAft>
              <a:buFont typeface="Wingdings" panose="05000000000000000000" pitchFamily="2" charset="2"/>
              <a:buChar char="v"/>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8829" y="2362200"/>
            <a:ext cx="4109336" cy="2743200"/>
          </a:xfrm>
          <a:prstGeom prst="rect">
            <a:avLst/>
          </a:prstGeom>
        </p:spPr>
      </p:pic>
    </p:spTree>
    <p:extLst>
      <p:ext uri="{BB962C8B-B14F-4D97-AF65-F5344CB8AC3E}">
        <p14:creationId xmlns:p14="http://schemas.microsoft.com/office/powerpoint/2010/main" val="180153977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105545"/>
            <a:ext cx="81280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Select Your Interest Group</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610488" y="6001138"/>
            <a:ext cx="6038850" cy="838200"/>
          </a:xfrm>
          <a:prstGeom prst="rect">
            <a:avLst/>
          </a:prstGeom>
          <a:noFill/>
          <a:ln w="9525">
            <a:noFill/>
            <a:miter lim="800000"/>
            <a:headEnd/>
            <a:tailEnd/>
          </a:ln>
        </p:spPr>
      </p:pic>
      <p:sp>
        <p:nvSpPr>
          <p:cNvPr id="10" name="Content Placeholder 3"/>
          <p:cNvSpPr txBox="1">
            <a:spLocks/>
          </p:cNvSpPr>
          <p:nvPr/>
        </p:nvSpPr>
        <p:spPr>
          <a:xfrm>
            <a:off x="457200" y="1137637"/>
            <a:ext cx="9372600" cy="4144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Log in to CPCUSociety.org and select “Interest Groups” from dropdown menu under your name </a:t>
            </a:r>
          </a:p>
          <a:p>
            <a:pPr>
              <a:buClr>
                <a:srgbClr val="FFC000"/>
              </a:buClr>
              <a:buFont typeface="Arial" panose="020B0604020202020204" pitchFamily="34" charset="0"/>
              <a:buChar char="►"/>
            </a:pPr>
            <a:r>
              <a:rPr lang="en-US" sz="2200" dirty="0" smtClean="0">
                <a:solidFill>
                  <a:schemeClr val="tx1">
                    <a:lumMod val="50000"/>
                    <a:lumOff val="50000"/>
                  </a:schemeClr>
                </a:solidFill>
                <a:latin typeface="Arial" panose="020B0604020202020204" pitchFamily="34" charset="0"/>
                <a:cs typeface="Arial" panose="020B0604020202020204" pitchFamily="34" charset="0"/>
              </a:rPr>
              <a:t>Choose one primary IG and as many secondary ones as you wish</a:t>
            </a:r>
          </a:p>
          <a:p>
            <a:pPr>
              <a:buClr>
                <a:srgbClr val="FFC000"/>
              </a:buClr>
              <a:buFont typeface="Arial" panose="020B0604020202020204" pitchFamily="34" charset="0"/>
              <a:buChar char="►"/>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a:p>
            <a:pPr>
              <a:spcBef>
                <a:spcPts val="0"/>
              </a:spcBef>
              <a:spcAft>
                <a:spcPts val="2400"/>
              </a:spcAft>
              <a:buClr>
                <a:srgbClr val="FFC000"/>
              </a:buClr>
              <a:buFont typeface="Arial" panose="020B0604020202020204" pitchFamily="34" charset="0"/>
              <a:buChar char="►"/>
            </a:pPr>
            <a:endParaRPr lang="en-US" sz="2000" dirty="0" smtClean="0">
              <a:solidFill>
                <a:schemeClr val="tx1">
                  <a:lumMod val="50000"/>
                  <a:lumOff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a:srcRect b="16423"/>
          <a:stretch/>
        </p:blipFill>
        <p:spPr>
          <a:xfrm>
            <a:off x="1905001" y="2514600"/>
            <a:ext cx="7696200" cy="3695948"/>
          </a:xfrm>
          <a:prstGeom prst="rect">
            <a:avLst/>
          </a:prstGeom>
        </p:spPr>
      </p:pic>
      <p:sp>
        <p:nvSpPr>
          <p:cNvPr id="4" name="Right Arrow 3"/>
          <p:cNvSpPr/>
          <p:nvPr/>
        </p:nvSpPr>
        <p:spPr>
          <a:xfrm rot="10800000">
            <a:off x="8893997" y="3596640"/>
            <a:ext cx="1659703" cy="288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4120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105545"/>
            <a:ext cx="86106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Become an Interest Group Leader</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610488" y="6001138"/>
            <a:ext cx="6038850" cy="838200"/>
          </a:xfrm>
          <a:prstGeom prst="rect">
            <a:avLst/>
          </a:prstGeom>
          <a:noFill/>
          <a:ln w="9525">
            <a:noFill/>
            <a:miter lim="800000"/>
            <a:headEnd/>
            <a:tailEnd/>
          </a:ln>
        </p:spPr>
      </p:pic>
      <p:sp>
        <p:nvSpPr>
          <p:cNvPr id="10" name="Content Placeholder 3"/>
          <p:cNvSpPr txBox="1">
            <a:spLocks/>
          </p:cNvSpPr>
          <p:nvPr/>
        </p:nvSpPr>
        <p:spPr>
          <a:xfrm>
            <a:off x="762000" y="1143000"/>
            <a:ext cx="107442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800"/>
              </a:spcAft>
              <a:buNone/>
            </a:pPr>
            <a:r>
              <a:rPr lang="en-US" sz="2400" dirty="0" smtClean="0">
                <a:solidFill>
                  <a:schemeClr val="tx2"/>
                </a:solidFill>
                <a:latin typeface="Arial" panose="020B0604020202020204" pitchFamily="34" charset="0"/>
                <a:cs typeface="Arial" panose="020B0604020202020204" pitchFamily="34" charset="0"/>
              </a:rPr>
              <a:t>Want to get a little more involved?</a:t>
            </a:r>
          </a:p>
          <a:p>
            <a:pPr marL="0" indent="0">
              <a:spcAft>
                <a:spcPts val="800"/>
              </a:spcAft>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Boost your leadership skills by becoming a:</a:t>
            </a:r>
          </a:p>
          <a:p>
            <a:pPr lvl="1">
              <a:spcAft>
                <a:spcPts val="800"/>
              </a:spcAft>
              <a:buClr>
                <a:srgbClr val="FFC000"/>
              </a:buClr>
              <a:buFont typeface="Arial" panose="020B0604020202020204" pitchFamily="34" charset="0"/>
              <a:buChar char="►"/>
            </a:pPr>
            <a:r>
              <a:rPr lang="en-US" sz="2200" b="1" dirty="0">
                <a:solidFill>
                  <a:schemeClr val="tx1">
                    <a:lumMod val="50000"/>
                    <a:lumOff val="50000"/>
                  </a:schemeClr>
                </a:solidFill>
                <a:latin typeface="Arial" panose="020B0604020202020204" pitchFamily="34" charset="0"/>
                <a:cs typeface="Arial" panose="020B0604020202020204" pitchFamily="34" charset="0"/>
              </a:rPr>
              <a:t>Social media champion</a:t>
            </a:r>
            <a:r>
              <a:rPr lang="en-US" sz="2200" dirty="0">
                <a:solidFill>
                  <a:schemeClr val="tx1">
                    <a:lumMod val="50000"/>
                    <a:lumOff val="50000"/>
                  </a:schemeClr>
                </a:solidFill>
                <a:latin typeface="Arial" panose="020B0604020202020204" pitchFamily="34" charset="0"/>
                <a:cs typeface="Arial" panose="020B0604020202020204" pitchFamily="34" charset="0"/>
              </a:rPr>
              <a:t>: Help us keep </a:t>
            </a:r>
            <a:r>
              <a:rPr lang="en-US" sz="2200" dirty="0" smtClean="0">
                <a:solidFill>
                  <a:schemeClr val="tx1">
                    <a:lumMod val="50000"/>
                    <a:lumOff val="50000"/>
                  </a:schemeClr>
                </a:solidFill>
                <a:latin typeface="Arial" panose="020B0604020202020204" pitchFamily="34" charset="0"/>
                <a:cs typeface="Arial" panose="020B0604020202020204" pitchFamily="34" charset="0"/>
              </a:rPr>
              <a:t>the</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conversation </a:t>
            </a:r>
            <a:r>
              <a:rPr lang="en-US" sz="2200" dirty="0">
                <a:solidFill>
                  <a:schemeClr val="tx1">
                    <a:lumMod val="50000"/>
                    <a:lumOff val="50000"/>
                  </a:schemeClr>
                </a:solidFill>
                <a:latin typeface="Arial" panose="020B0604020202020204" pitchFamily="34" charset="0"/>
                <a:cs typeface="Arial" panose="020B0604020202020204" pitchFamily="34" charset="0"/>
              </a:rPr>
              <a:t>flowing!</a:t>
            </a:r>
          </a:p>
          <a:p>
            <a:pPr lvl="1">
              <a:spcAft>
                <a:spcPts val="800"/>
              </a:spcAft>
              <a:buClr>
                <a:srgbClr val="FFC000"/>
              </a:buClr>
              <a:buFont typeface="Arial" panose="020B0604020202020204" pitchFamily="34" charset="0"/>
              <a:buChar char="►"/>
            </a:pPr>
            <a:r>
              <a:rPr lang="en-US" sz="2200" b="1" dirty="0">
                <a:solidFill>
                  <a:schemeClr val="tx1">
                    <a:lumMod val="50000"/>
                    <a:lumOff val="50000"/>
                  </a:schemeClr>
                </a:solidFill>
                <a:latin typeface="Arial" panose="020B0604020202020204" pitchFamily="34" charset="0"/>
                <a:cs typeface="Arial" panose="020B0604020202020204" pitchFamily="34" charset="0"/>
              </a:rPr>
              <a:t>Author</a:t>
            </a:r>
            <a:r>
              <a:rPr lang="en-US" sz="2200" dirty="0">
                <a:solidFill>
                  <a:schemeClr val="tx1">
                    <a:lumMod val="50000"/>
                    <a:lumOff val="50000"/>
                  </a:schemeClr>
                </a:solidFill>
                <a:latin typeface="Arial" panose="020B0604020202020204" pitchFamily="34" charset="0"/>
                <a:cs typeface="Arial" panose="020B0604020202020204" pitchFamily="34" charset="0"/>
              </a:rPr>
              <a:t>: Write an article to be published online</a:t>
            </a:r>
            <a:br>
              <a:rPr lang="en-US" sz="2200" dirty="0">
                <a:solidFill>
                  <a:schemeClr val="tx1">
                    <a:lumMod val="50000"/>
                    <a:lumOff val="50000"/>
                  </a:schemeClr>
                </a:solidFill>
                <a:latin typeface="Arial" panose="020B0604020202020204" pitchFamily="34" charset="0"/>
                <a:cs typeface="Arial" panose="020B0604020202020204" pitchFamily="34" charset="0"/>
              </a:rPr>
            </a:br>
            <a:r>
              <a:rPr lang="en-US" sz="2200" dirty="0">
                <a:solidFill>
                  <a:schemeClr val="tx1">
                    <a:lumMod val="50000"/>
                    <a:lumOff val="50000"/>
                  </a:schemeClr>
                </a:solidFill>
                <a:latin typeface="Arial" panose="020B0604020202020204" pitchFamily="34" charset="0"/>
                <a:cs typeface="Arial" panose="020B0604020202020204" pitchFamily="34" charset="0"/>
              </a:rPr>
              <a:t>or in </a:t>
            </a:r>
            <a:r>
              <a:rPr lang="en-US" sz="2200" dirty="0" smtClean="0">
                <a:solidFill>
                  <a:schemeClr val="tx1">
                    <a:lumMod val="50000"/>
                    <a:lumOff val="50000"/>
                  </a:schemeClr>
                </a:solidFill>
                <a:latin typeface="Arial" panose="020B0604020202020204" pitchFamily="34" charset="0"/>
                <a:cs typeface="Arial" panose="020B0604020202020204" pitchFamily="34" charset="0"/>
              </a:rPr>
              <a:t>our quarterly professional journal, </a:t>
            </a:r>
            <a:r>
              <a:rPr lang="en-US" sz="2200" i="1" dirty="0" smtClean="0">
                <a:solidFill>
                  <a:schemeClr val="tx1">
                    <a:lumMod val="50000"/>
                    <a:lumOff val="50000"/>
                  </a:schemeClr>
                </a:solidFill>
                <a:latin typeface="Arial" panose="020B0604020202020204" pitchFamily="34" charset="0"/>
                <a:cs typeface="Arial" panose="020B0604020202020204" pitchFamily="34" charset="0"/>
              </a:rPr>
              <a:t>Insights</a:t>
            </a:r>
            <a:r>
              <a:rPr lang="en-US" sz="2200" dirty="0" smtClean="0">
                <a:solidFill>
                  <a:schemeClr val="tx1">
                    <a:lumMod val="50000"/>
                    <a:lumOff val="50000"/>
                  </a:schemeClr>
                </a:solidFill>
                <a:latin typeface="Arial" panose="020B0604020202020204" pitchFamily="34" charset="0"/>
                <a:cs typeface="Arial" panose="020B0604020202020204" pitchFamily="34" charset="0"/>
              </a:rPr>
              <a:t>.</a:t>
            </a:r>
            <a:endParaRPr lang="en-US" sz="2200" i="1" dirty="0">
              <a:solidFill>
                <a:schemeClr val="tx1">
                  <a:lumMod val="50000"/>
                  <a:lumOff val="50000"/>
                </a:schemeClr>
              </a:solidFill>
              <a:latin typeface="Arial" panose="020B0604020202020204" pitchFamily="34" charset="0"/>
              <a:cs typeface="Arial" panose="020B0604020202020204" pitchFamily="34" charset="0"/>
            </a:endParaRPr>
          </a:p>
          <a:p>
            <a:pPr lvl="1">
              <a:spcAft>
                <a:spcPts val="800"/>
              </a:spcAft>
              <a:buClr>
                <a:srgbClr val="FFC000"/>
              </a:buClr>
              <a:buFont typeface="Arial" panose="020B0604020202020204" pitchFamily="34" charset="0"/>
              <a:buChar char="►"/>
            </a:pPr>
            <a:r>
              <a:rPr lang="en-US" sz="2200" b="1" dirty="0">
                <a:solidFill>
                  <a:schemeClr val="tx1">
                    <a:lumMod val="50000"/>
                    <a:lumOff val="50000"/>
                  </a:schemeClr>
                </a:solidFill>
                <a:latin typeface="Arial" panose="020B0604020202020204" pitchFamily="34" charset="0"/>
                <a:cs typeface="Arial" panose="020B0604020202020204" pitchFamily="34" charset="0"/>
              </a:rPr>
              <a:t>Speaker</a:t>
            </a:r>
            <a:r>
              <a:rPr lang="en-US" sz="2200" dirty="0">
                <a:solidFill>
                  <a:schemeClr val="tx1">
                    <a:lumMod val="50000"/>
                    <a:lumOff val="50000"/>
                  </a:schemeClr>
                </a:solidFill>
                <a:latin typeface="Arial" panose="020B0604020202020204" pitchFamily="34" charset="0"/>
                <a:cs typeface="Arial" panose="020B0604020202020204" pitchFamily="34" charset="0"/>
              </a:rPr>
              <a:t>: </a:t>
            </a:r>
            <a:r>
              <a:rPr lang="en-US" sz="2200" dirty="0" smtClean="0">
                <a:solidFill>
                  <a:schemeClr val="tx1">
                    <a:lumMod val="50000"/>
                    <a:lumOff val="50000"/>
                  </a:schemeClr>
                </a:solidFill>
                <a:latin typeface="Arial" panose="020B0604020202020204" pitchFamily="34" charset="0"/>
                <a:cs typeface="Arial" panose="020B0604020202020204" pitchFamily="34" charset="0"/>
              </a:rPr>
              <a:t>Share your subject matter expertise</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in a webinar or at our big </a:t>
            </a:r>
            <a:r>
              <a:rPr lang="en-US" sz="2200" dirty="0">
                <a:solidFill>
                  <a:schemeClr val="tx1">
                    <a:lumMod val="50000"/>
                    <a:lumOff val="50000"/>
                  </a:schemeClr>
                </a:solidFill>
                <a:latin typeface="Arial" panose="020B0604020202020204" pitchFamily="34" charset="0"/>
                <a:cs typeface="Arial" panose="020B0604020202020204" pitchFamily="34" charset="0"/>
              </a:rPr>
              <a:t>Annual </a:t>
            </a:r>
            <a:r>
              <a:rPr lang="en-US" sz="2200" dirty="0" smtClean="0">
                <a:solidFill>
                  <a:schemeClr val="tx1">
                    <a:lumMod val="50000"/>
                    <a:lumOff val="50000"/>
                  </a:schemeClr>
                </a:solidFill>
                <a:latin typeface="Arial" panose="020B0604020202020204" pitchFamily="34" charset="0"/>
                <a:cs typeface="Arial" panose="020B0604020202020204" pitchFamily="34" charset="0"/>
              </a:rPr>
              <a:t>Meeting.</a:t>
            </a: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lvl="1">
              <a:spcAft>
                <a:spcPts val="800"/>
              </a:spcAft>
              <a:buClr>
                <a:srgbClr val="FFC000"/>
              </a:buClr>
              <a:buFont typeface="Arial" panose="020B0604020202020204" pitchFamily="34" charset="0"/>
              <a:buChar char="►"/>
            </a:pPr>
            <a:r>
              <a:rPr lang="en-US" sz="2200" b="1" dirty="0" smtClean="0">
                <a:solidFill>
                  <a:schemeClr val="tx1">
                    <a:lumMod val="50000"/>
                    <a:lumOff val="50000"/>
                  </a:schemeClr>
                </a:solidFill>
                <a:latin typeface="Arial" panose="020B0604020202020204" pitchFamily="34" charset="0"/>
                <a:cs typeface="Arial" panose="020B0604020202020204" pitchFamily="34" charset="0"/>
              </a:rPr>
              <a:t>Committee member</a:t>
            </a:r>
            <a:r>
              <a:rPr lang="en-US" sz="2200" dirty="0" smtClean="0">
                <a:solidFill>
                  <a:schemeClr val="tx1">
                    <a:lumMod val="50000"/>
                    <a:lumOff val="50000"/>
                  </a:schemeClr>
                </a:solidFill>
                <a:latin typeface="Arial" panose="020B0604020202020204" pitchFamily="34" charset="0"/>
                <a:cs typeface="Arial" panose="020B0604020202020204" pitchFamily="34" charset="0"/>
              </a:rPr>
              <a:t>: Meet regularly with other</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IG leaders to plan new events and activities.</a:t>
            </a:r>
          </a:p>
          <a:p>
            <a:pPr lvl="1">
              <a:spcAft>
                <a:spcPts val="800"/>
              </a:spcAft>
              <a:buClr>
                <a:srgbClr val="FFC000"/>
              </a:buClr>
              <a:buFont typeface="Arial" panose="020B0604020202020204" pitchFamily="34" charset="0"/>
              <a:buChar char="►"/>
            </a:pPr>
            <a:r>
              <a:rPr lang="en-US" sz="2200" b="1" dirty="0" smtClean="0">
                <a:solidFill>
                  <a:schemeClr val="tx1">
                    <a:lumMod val="50000"/>
                    <a:lumOff val="50000"/>
                  </a:schemeClr>
                </a:solidFill>
                <a:latin typeface="Arial" panose="020B0604020202020204" pitchFamily="34" charset="0"/>
                <a:cs typeface="Arial" panose="020B0604020202020204" pitchFamily="34" charset="0"/>
              </a:rPr>
              <a:t>Committee leader</a:t>
            </a:r>
            <a:r>
              <a:rPr lang="en-US" sz="2200" dirty="0" smtClean="0">
                <a:solidFill>
                  <a:schemeClr val="tx1">
                    <a:lumMod val="50000"/>
                    <a:lumOff val="50000"/>
                  </a:schemeClr>
                </a:solidFill>
                <a:latin typeface="Arial" panose="020B0604020202020204" pitchFamily="34" charset="0"/>
                <a:cs typeface="Arial" panose="020B0604020202020204" pitchFamily="34" charset="0"/>
              </a:rPr>
              <a:t>: Take your resume to the next level by becoming a chair, webmaster, secretary, membership director, and more!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131" y="1504520"/>
            <a:ext cx="4045662" cy="2703834"/>
          </a:xfrm>
          <a:prstGeom prst="rect">
            <a:avLst/>
          </a:prstGeom>
        </p:spPr>
      </p:pic>
    </p:spTree>
    <p:extLst>
      <p:ext uri="{BB962C8B-B14F-4D97-AF65-F5344CB8AC3E}">
        <p14:creationId xmlns:p14="http://schemas.microsoft.com/office/powerpoint/2010/main" val="19263913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81000" y="105545"/>
            <a:ext cx="8610600" cy="1066800"/>
          </a:xfrm>
          <a:prstGeom prst="rect">
            <a:avLst/>
          </a:prstGeom>
        </p:spPr>
        <p:txBody>
          <a:bodyPr/>
          <a:lstStyle/>
          <a:p>
            <a:pPr marL="0" inden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Become an Interest Group Leader</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3" cstate="print"/>
          <a:srcRect/>
          <a:stretch>
            <a:fillRect/>
          </a:stretch>
        </p:blipFill>
        <p:spPr bwMode="auto">
          <a:xfrm>
            <a:off x="4610488" y="6001138"/>
            <a:ext cx="6038850" cy="838200"/>
          </a:xfrm>
          <a:prstGeom prst="rect">
            <a:avLst/>
          </a:prstGeom>
          <a:noFill/>
          <a:ln w="9525">
            <a:noFill/>
            <a:miter lim="800000"/>
            <a:headEnd/>
            <a:tailEnd/>
          </a:ln>
        </p:spPr>
      </p:pic>
      <p:sp>
        <p:nvSpPr>
          <p:cNvPr id="10" name="Content Placeholder 3"/>
          <p:cNvSpPr txBox="1">
            <a:spLocks/>
          </p:cNvSpPr>
          <p:nvPr/>
        </p:nvSpPr>
        <p:spPr>
          <a:xfrm>
            <a:off x="762000" y="1112837"/>
            <a:ext cx="115824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800"/>
              </a:spcAft>
              <a:buNone/>
            </a:pPr>
            <a:r>
              <a:rPr lang="en-US" sz="2400" dirty="0" smtClean="0">
                <a:solidFill>
                  <a:schemeClr val="tx2"/>
                </a:solidFill>
                <a:latin typeface="Arial" panose="020B0604020202020204" pitchFamily="34" charset="0"/>
                <a:cs typeface="Arial" panose="020B0604020202020204" pitchFamily="34" charset="0"/>
              </a:rPr>
              <a:t>We are always looking for new leaders!</a:t>
            </a:r>
          </a:p>
          <a:p>
            <a:pPr marL="0" indent="0">
              <a:spcAft>
                <a:spcPts val="800"/>
              </a:spcAft>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Reach out to any member of your IG leadership </a:t>
            </a:r>
            <a:r>
              <a:rPr lang="en-US" sz="2200" dirty="0">
                <a:solidFill>
                  <a:schemeClr val="tx1">
                    <a:lumMod val="50000"/>
                    <a:lumOff val="50000"/>
                  </a:schemeClr>
                </a:solidFill>
                <a:latin typeface="Arial" panose="020B0604020202020204" pitchFamily="34" charset="0"/>
                <a:cs typeface="Arial" panose="020B0604020202020204" pitchFamily="34" charset="0"/>
              </a:rPr>
              <a:t/>
            </a:r>
            <a:br>
              <a:rPr lang="en-US" sz="2200" dirty="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committee for more information on getting involved as</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r>
              <a:rPr lang="en-US" sz="2200" dirty="0" smtClean="0">
                <a:solidFill>
                  <a:schemeClr val="tx1">
                    <a:lumMod val="50000"/>
                    <a:lumOff val="50000"/>
                  </a:schemeClr>
                </a:solidFill>
                <a:latin typeface="Arial" panose="020B0604020202020204" pitchFamily="34" charset="0"/>
                <a:cs typeface="Arial" panose="020B0604020202020204" pitchFamily="34" charset="0"/>
              </a:rPr>
              <a:t>a committee member, author, or speaker.</a:t>
            </a:r>
            <a:br>
              <a:rPr lang="en-US" sz="2200" dirty="0" smtClean="0">
                <a:solidFill>
                  <a:schemeClr val="tx1">
                    <a:lumMod val="50000"/>
                    <a:lumOff val="50000"/>
                  </a:schemeClr>
                </a:solidFill>
                <a:latin typeface="Arial" panose="020B0604020202020204" pitchFamily="34" charset="0"/>
                <a:cs typeface="Arial" panose="020B0604020202020204" pitchFamily="34" charset="0"/>
              </a:rPr>
            </a:br>
            <a:endParaRPr lang="en-US" sz="2200" dirty="0">
              <a:solidFill>
                <a:schemeClr val="tx1">
                  <a:lumMod val="50000"/>
                  <a:lumOff val="50000"/>
                </a:schemeClr>
              </a:solidFill>
              <a:latin typeface="Arial" panose="020B0604020202020204" pitchFamily="34" charset="0"/>
              <a:cs typeface="Arial" panose="020B0604020202020204" pitchFamily="34" charset="0"/>
            </a:endParaRPr>
          </a:p>
          <a:p>
            <a:pPr marL="0" indent="0">
              <a:spcAft>
                <a:spcPts val="800"/>
              </a:spcAft>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Or, for leadership appointment openings, visit:</a:t>
            </a:r>
          </a:p>
          <a:p>
            <a:pPr marL="0" indent="0">
              <a:spcAft>
                <a:spcPts val="800"/>
              </a:spcAft>
              <a:buNone/>
            </a:pPr>
            <a:r>
              <a:rPr lang="en-US" sz="2200" dirty="0" smtClean="0">
                <a:solidFill>
                  <a:schemeClr val="tx1">
                    <a:lumMod val="50000"/>
                    <a:lumOff val="50000"/>
                  </a:schemeClr>
                </a:solidFill>
                <a:latin typeface="Arial" panose="020B0604020202020204" pitchFamily="34" charset="0"/>
                <a:cs typeface="Arial" panose="020B0604020202020204" pitchFamily="34" charset="0"/>
              </a:rPr>
              <a:t>CPCUSociety.org/membership/volunteer-opportunities</a:t>
            </a:r>
          </a:p>
          <a:p>
            <a:pPr marL="0" indent="0">
              <a:spcAft>
                <a:spcPts val="800"/>
              </a:spcAft>
              <a:buNone/>
            </a:pPr>
            <a:endParaRPr lang="en-US" sz="2400" dirty="0">
              <a:latin typeface="Arial" panose="020B0604020202020204" pitchFamily="34" charset="0"/>
              <a:cs typeface="Arial" panose="020B0604020202020204" pitchFamily="34" charset="0"/>
            </a:endParaRPr>
          </a:p>
          <a:p>
            <a:pPr marL="0" indent="0">
              <a:spcAft>
                <a:spcPts val="800"/>
              </a:spcAft>
              <a:buNone/>
            </a:pPr>
            <a:r>
              <a:rPr lang="en-US" sz="2400" i="1" dirty="0" smtClean="0">
                <a:solidFill>
                  <a:schemeClr val="tx2"/>
                </a:solidFill>
                <a:latin typeface="Arial" panose="020B0604020202020204" pitchFamily="34" charset="0"/>
                <a:cs typeface="Arial" panose="020B0604020202020204" pitchFamily="34" charset="0"/>
              </a:rPr>
              <a:t>Meet new people. Boost your resume. Make a difference.</a:t>
            </a:r>
            <a:endParaRPr lang="en-US" sz="2400" i="1" dirty="0">
              <a:solidFill>
                <a:schemeClr val="tx2"/>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2842" t="5366"/>
          <a:stretch/>
        </p:blipFill>
        <p:spPr>
          <a:xfrm>
            <a:off x="7772400" y="1303927"/>
            <a:ext cx="3886200" cy="2813015"/>
          </a:xfrm>
          <a:prstGeom prst="rect">
            <a:avLst/>
          </a:prstGeom>
        </p:spPr>
      </p:pic>
    </p:spTree>
    <p:extLst>
      <p:ext uri="{BB962C8B-B14F-4D97-AF65-F5344CB8AC3E}">
        <p14:creationId xmlns:p14="http://schemas.microsoft.com/office/powerpoint/2010/main" val="24225737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PCUSociety_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defTabSz="914400" rtl="0" eaLnBrk="1" fontAlgn="auto" latinLnBrk="0" hangingPunct="1">
          <a:lnSpc>
            <a:spcPct val="100000"/>
          </a:lnSpc>
          <a:spcBef>
            <a:spcPct val="0"/>
          </a:spcBef>
          <a:spcAft>
            <a:spcPts val="0"/>
          </a:spcAft>
          <a:buClrTx/>
          <a:buSzTx/>
          <a:buFontTx/>
          <a:buNone/>
          <a:tabLst/>
          <a:defRPr kumimoji="0" sz="3800" b="0" i="0" u="none" strike="noStrike" kern="1200" cap="none" spc="0" normalizeH="0" baseline="0" noProof="0" dirty="0" smtClean="0">
            <a:ln>
              <a:noFill/>
            </a:ln>
            <a:solidFill>
              <a:schemeClr val="tx2">
                <a:lumMod val="20000"/>
                <a:lumOff val="80000"/>
              </a:schemeClr>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CPCUSociety_2012</Template>
  <TotalTime>2915</TotalTime>
  <Words>811</Words>
  <Application>Microsoft Office PowerPoint</Application>
  <PresentationFormat>Widescreen</PresentationFormat>
  <Paragraphs>132</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Rage Italic</vt:lpstr>
      <vt:lpstr>Wingdings</vt:lpstr>
      <vt:lpstr>CPCUSociety_2012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Institute for CPCU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gelches</dc:creator>
  <cp:lastModifiedBy>Annette Mokry</cp:lastModifiedBy>
  <cp:revision>292</cp:revision>
  <dcterms:created xsi:type="dcterms:W3CDTF">2013-02-08T16:02:23Z</dcterms:created>
  <dcterms:modified xsi:type="dcterms:W3CDTF">2018-04-06T21:03:26Z</dcterms:modified>
</cp:coreProperties>
</file>